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9"/>
  </p:notesMasterIdLst>
  <p:sldIdLst>
    <p:sldId id="256" r:id="rId2"/>
    <p:sldId id="646" r:id="rId3"/>
    <p:sldId id="669" r:id="rId4"/>
    <p:sldId id="358" r:id="rId5"/>
    <p:sldId id="326" r:id="rId6"/>
    <p:sldId id="319" r:id="rId7"/>
    <p:sldId id="320" r:id="rId8"/>
    <p:sldId id="327" r:id="rId9"/>
    <p:sldId id="328" r:id="rId10"/>
    <p:sldId id="347" r:id="rId11"/>
    <p:sldId id="329" r:id="rId12"/>
    <p:sldId id="352" r:id="rId13"/>
    <p:sldId id="353" r:id="rId14"/>
    <p:sldId id="354" r:id="rId15"/>
    <p:sldId id="349" r:id="rId16"/>
    <p:sldId id="350" r:id="rId17"/>
    <p:sldId id="351" r:id="rId18"/>
    <p:sldId id="355" r:id="rId19"/>
    <p:sldId id="356" r:id="rId20"/>
    <p:sldId id="345" r:id="rId21"/>
    <p:sldId id="346" r:id="rId22"/>
    <p:sldId id="330" r:id="rId23"/>
    <p:sldId id="331" r:id="rId24"/>
    <p:sldId id="670" r:id="rId25"/>
    <p:sldId id="332" r:id="rId26"/>
    <p:sldId id="321" r:id="rId27"/>
    <p:sldId id="333" r:id="rId28"/>
    <p:sldId id="334" r:id="rId29"/>
    <p:sldId id="335" r:id="rId30"/>
    <p:sldId id="336" r:id="rId31"/>
    <p:sldId id="337" r:id="rId32"/>
    <p:sldId id="348" r:id="rId33"/>
    <p:sldId id="342" r:id="rId34"/>
    <p:sldId id="338" r:id="rId35"/>
    <p:sldId id="359" r:id="rId36"/>
    <p:sldId id="671" r:id="rId37"/>
    <p:sldId id="307"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01" autoAdjust="0"/>
    <p:restoredTop sz="94674" autoAdjust="0"/>
  </p:normalViewPr>
  <p:slideViewPr>
    <p:cSldViewPr snapToGrid="0">
      <p:cViewPr varScale="1">
        <p:scale>
          <a:sx n="82" d="100"/>
          <a:sy n="82" d="100"/>
        </p:scale>
        <p:origin x="499" y="6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39ECE12-D990-4139-A167-5AEA7103C351}" type="doc">
      <dgm:prSet loTypeId="urn:microsoft.com/office/officeart/2005/8/layout/radial6" loCatId="cycle" qsTypeId="urn:microsoft.com/office/officeart/2005/8/quickstyle/simple1" qsCatId="simple" csTypeId="urn:microsoft.com/office/officeart/2005/8/colors/accent1_2" csCatId="accent1" phldr="1"/>
      <dgm:spPr/>
      <dgm:t>
        <a:bodyPr/>
        <a:lstStyle/>
        <a:p>
          <a:endParaRPr lang="en-US"/>
        </a:p>
      </dgm:t>
    </dgm:pt>
    <dgm:pt modelId="{0BAE68D0-9C71-4801-AEE1-11BBDB91CDA2}">
      <dgm:prSet phldrT="[Text]"/>
      <dgm:spPr/>
      <dgm:t>
        <a:bodyPr/>
        <a:lstStyle/>
        <a:p>
          <a:r>
            <a:rPr lang="en-US" dirty="0"/>
            <a:t>One Stop Shop</a:t>
          </a:r>
        </a:p>
      </dgm:t>
    </dgm:pt>
    <dgm:pt modelId="{8F0BB12C-F953-4367-B5CE-0BE95ABB5EB5}" type="parTrans" cxnId="{2F898656-26F5-4789-85C5-C6C4008CAEBD}">
      <dgm:prSet/>
      <dgm:spPr/>
      <dgm:t>
        <a:bodyPr/>
        <a:lstStyle/>
        <a:p>
          <a:endParaRPr lang="en-US"/>
        </a:p>
      </dgm:t>
    </dgm:pt>
    <dgm:pt modelId="{0E4AC295-FB56-46BF-8EB4-ADECB520461B}" type="sibTrans" cxnId="{2F898656-26F5-4789-85C5-C6C4008CAEBD}">
      <dgm:prSet/>
      <dgm:spPr/>
      <dgm:t>
        <a:bodyPr/>
        <a:lstStyle/>
        <a:p>
          <a:endParaRPr lang="en-US"/>
        </a:p>
      </dgm:t>
    </dgm:pt>
    <dgm:pt modelId="{83A634A6-3ADA-433F-970C-4FFDD19AFF65}">
      <dgm:prSet phldrT="[Text]" custT="1"/>
      <dgm:spPr/>
      <dgm:t>
        <a:bodyPr/>
        <a:lstStyle/>
        <a:p>
          <a:r>
            <a:rPr lang="en-US" sz="1400" dirty="0"/>
            <a:t>Policy Development</a:t>
          </a:r>
        </a:p>
      </dgm:t>
    </dgm:pt>
    <dgm:pt modelId="{C2C2C8E7-7104-4860-8EE7-0C5A3D05BE20}" type="parTrans" cxnId="{FF31EC6E-6785-4C01-A328-F735AD5E499E}">
      <dgm:prSet/>
      <dgm:spPr/>
      <dgm:t>
        <a:bodyPr/>
        <a:lstStyle/>
        <a:p>
          <a:endParaRPr lang="en-US"/>
        </a:p>
      </dgm:t>
    </dgm:pt>
    <dgm:pt modelId="{7AE7E52C-18B5-41A0-A7C2-A1AD3296E9E1}" type="sibTrans" cxnId="{FF31EC6E-6785-4C01-A328-F735AD5E499E}">
      <dgm:prSet/>
      <dgm:spPr/>
      <dgm:t>
        <a:bodyPr/>
        <a:lstStyle/>
        <a:p>
          <a:endParaRPr lang="en-US"/>
        </a:p>
      </dgm:t>
    </dgm:pt>
    <dgm:pt modelId="{0943BE8E-5EA4-4568-93BA-B4020C0084F0}">
      <dgm:prSet phldrT="[Text]" custT="1"/>
      <dgm:spPr/>
      <dgm:t>
        <a:bodyPr/>
        <a:lstStyle/>
        <a:p>
          <a:r>
            <a:rPr lang="en-US" sz="1800" dirty="0"/>
            <a:t>Member Forum</a:t>
          </a:r>
        </a:p>
      </dgm:t>
    </dgm:pt>
    <dgm:pt modelId="{32524471-732B-4DEC-9D3F-81B93A219703}" type="parTrans" cxnId="{78D083E9-181D-441F-A014-F56E1BAAF458}">
      <dgm:prSet/>
      <dgm:spPr/>
      <dgm:t>
        <a:bodyPr/>
        <a:lstStyle/>
        <a:p>
          <a:endParaRPr lang="en-US"/>
        </a:p>
      </dgm:t>
    </dgm:pt>
    <dgm:pt modelId="{A9168D21-8482-4FD1-993D-5A97E2B9CD37}" type="sibTrans" cxnId="{78D083E9-181D-441F-A014-F56E1BAAF458}">
      <dgm:prSet/>
      <dgm:spPr/>
      <dgm:t>
        <a:bodyPr/>
        <a:lstStyle/>
        <a:p>
          <a:endParaRPr lang="en-US"/>
        </a:p>
      </dgm:t>
    </dgm:pt>
    <dgm:pt modelId="{AF1AE82A-8F7D-4B71-A9E5-DBDABE71BDB3}">
      <dgm:prSet phldrT="[Text]"/>
      <dgm:spPr/>
      <dgm:t>
        <a:bodyPr/>
        <a:lstStyle/>
        <a:p>
          <a:r>
            <a:rPr lang="en-US" dirty="0"/>
            <a:t>Advocacy</a:t>
          </a:r>
        </a:p>
      </dgm:t>
    </dgm:pt>
    <dgm:pt modelId="{60A68CEA-19DF-46AC-848F-D84F06D08CDA}" type="parTrans" cxnId="{95D8D6FC-47D5-45D8-A091-D707C23CB99F}">
      <dgm:prSet/>
      <dgm:spPr/>
      <dgm:t>
        <a:bodyPr/>
        <a:lstStyle/>
        <a:p>
          <a:endParaRPr lang="en-US"/>
        </a:p>
      </dgm:t>
    </dgm:pt>
    <dgm:pt modelId="{2CE6088E-07F4-4B1F-90A9-BD00BF1363B2}" type="sibTrans" cxnId="{95D8D6FC-47D5-45D8-A091-D707C23CB99F}">
      <dgm:prSet/>
      <dgm:spPr/>
      <dgm:t>
        <a:bodyPr/>
        <a:lstStyle/>
        <a:p>
          <a:endParaRPr lang="en-US"/>
        </a:p>
      </dgm:t>
    </dgm:pt>
    <dgm:pt modelId="{AD28954F-F151-4D81-A9E0-F96202DD49DA}">
      <dgm:prSet phldrT="[Text]"/>
      <dgm:spPr/>
      <dgm:t>
        <a:bodyPr/>
        <a:lstStyle/>
        <a:p>
          <a:r>
            <a:rPr lang="en-US" dirty="0"/>
            <a:t>Amicus Program</a:t>
          </a:r>
        </a:p>
      </dgm:t>
    </dgm:pt>
    <dgm:pt modelId="{9C1A2259-5904-4A1D-A904-E8D37162DA11}" type="parTrans" cxnId="{7AF793BB-D95E-4A27-8464-E14A33A1848B}">
      <dgm:prSet/>
      <dgm:spPr/>
      <dgm:t>
        <a:bodyPr/>
        <a:lstStyle/>
        <a:p>
          <a:endParaRPr lang="en-US"/>
        </a:p>
      </dgm:t>
    </dgm:pt>
    <dgm:pt modelId="{3D4D494C-4ABF-457A-9BC6-4ECDEFEE7533}" type="sibTrans" cxnId="{7AF793BB-D95E-4A27-8464-E14A33A1848B}">
      <dgm:prSet/>
      <dgm:spPr/>
      <dgm:t>
        <a:bodyPr/>
        <a:lstStyle/>
        <a:p>
          <a:endParaRPr lang="en-US"/>
        </a:p>
      </dgm:t>
    </dgm:pt>
    <dgm:pt modelId="{6219F2CC-97A1-4EC4-A4B2-C5BACAAF0DBC}">
      <dgm:prSet phldrT="[Text]"/>
      <dgm:spPr/>
      <dgm:t>
        <a:bodyPr/>
        <a:lstStyle/>
        <a:p>
          <a:r>
            <a:rPr lang="en-US" dirty="0"/>
            <a:t>Thought Leadership</a:t>
          </a:r>
        </a:p>
      </dgm:t>
    </dgm:pt>
    <dgm:pt modelId="{3CB9F5ED-B4B1-4EC9-BA19-F004EC5C67FB}" type="parTrans" cxnId="{C5E2A245-EC28-40A2-A49B-BA3C236E6AFB}">
      <dgm:prSet/>
      <dgm:spPr/>
      <dgm:t>
        <a:bodyPr/>
        <a:lstStyle/>
        <a:p>
          <a:endParaRPr lang="en-US"/>
        </a:p>
      </dgm:t>
    </dgm:pt>
    <dgm:pt modelId="{C943E6CC-44DB-46B9-8EA4-83EBC9464CFD}" type="sibTrans" cxnId="{C5E2A245-EC28-40A2-A49B-BA3C236E6AFB}">
      <dgm:prSet/>
      <dgm:spPr/>
      <dgm:t>
        <a:bodyPr/>
        <a:lstStyle/>
        <a:p>
          <a:endParaRPr lang="en-US"/>
        </a:p>
      </dgm:t>
    </dgm:pt>
    <dgm:pt modelId="{53D74DDD-57DF-467F-A51F-6997310FEA69}">
      <dgm:prSet phldrT="[Text]"/>
      <dgm:spPr/>
      <dgm:t>
        <a:bodyPr/>
        <a:lstStyle/>
        <a:p>
          <a:r>
            <a:rPr lang="en-US" dirty="0"/>
            <a:t>Member</a:t>
          </a:r>
          <a:br>
            <a:rPr lang="en-US" dirty="0"/>
          </a:br>
          <a:r>
            <a:rPr lang="en-US" dirty="0"/>
            <a:t>Information</a:t>
          </a:r>
        </a:p>
      </dgm:t>
    </dgm:pt>
    <dgm:pt modelId="{32F74695-54DB-40E0-A46D-C8FE70806EAC}" type="parTrans" cxnId="{88B178E9-39D7-4B8F-A420-C1E0E21471F2}">
      <dgm:prSet/>
      <dgm:spPr/>
      <dgm:t>
        <a:bodyPr/>
        <a:lstStyle/>
        <a:p>
          <a:endParaRPr lang="en-US"/>
        </a:p>
      </dgm:t>
    </dgm:pt>
    <dgm:pt modelId="{3E2B4B79-0CF1-4F93-BBC7-3BE1F355E53E}" type="sibTrans" cxnId="{88B178E9-39D7-4B8F-A420-C1E0E21471F2}">
      <dgm:prSet/>
      <dgm:spPr/>
      <dgm:t>
        <a:bodyPr/>
        <a:lstStyle/>
        <a:p>
          <a:endParaRPr lang="en-US"/>
        </a:p>
      </dgm:t>
    </dgm:pt>
    <dgm:pt modelId="{41135258-999F-44A1-8523-64BF91E22E2C}" type="pres">
      <dgm:prSet presAssocID="{C39ECE12-D990-4139-A167-5AEA7103C351}" presName="Name0" presStyleCnt="0">
        <dgm:presLayoutVars>
          <dgm:chMax val="1"/>
          <dgm:dir/>
          <dgm:animLvl val="ctr"/>
          <dgm:resizeHandles val="exact"/>
        </dgm:presLayoutVars>
      </dgm:prSet>
      <dgm:spPr/>
    </dgm:pt>
    <dgm:pt modelId="{13FD7AFC-87C8-448F-831A-512CB10CD57C}" type="pres">
      <dgm:prSet presAssocID="{0BAE68D0-9C71-4801-AEE1-11BBDB91CDA2}" presName="centerShape" presStyleLbl="node0" presStyleIdx="0" presStyleCnt="1"/>
      <dgm:spPr/>
    </dgm:pt>
    <dgm:pt modelId="{8D428121-7EB9-4731-AEBA-0EE2D0193D0F}" type="pres">
      <dgm:prSet presAssocID="{AF1AE82A-8F7D-4B71-A9E5-DBDABE71BDB3}" presName="node" presStyleLbl="node1" presStyleIdx="0" presStyleCnt="6" custScaleX="116517" custScaleY="118822">
        <dgm:presLayoutVars>
          <dgm:bulletEnabled val="1"/>
        </dgm:presLayoutVars>
      </dgm:prSet>
      <dgm:spPr/>
    </dgm:pt>
    <dgm:pt modelId="{EBBC2694-DE35-41EB-90B4-9632162AA8C5}" type="pres">
      <dgm:prSet presAssocID="{AF1AE82A-8F7D-4B71-A9E5-DBDABE71BDB3}" presName="dummy" presStyleCnt="0"/>
      <dgm:spPr/>
    </dgm:pt>
    <dgm:pt modelId="{5C333AE1-E60E-43E9-92A1-CDA1002332D6}" type="pres">
      <dgm:prSet presAssocID="{2CE6088E-07F4-4B1F-90A9-BD00BF1363B2}" presName="sibTrans" presStyleLbl="sibTrans2D1" presStyleIdx="0" presStyleCnt="6"/>
      <dgm:spPr/>
    </dgm:pt>
    <dgm:pt modelId="{3E22A0D9-2F83-415C-A064-9C3E8E387AD3}" type="pres">
      <dgm:prSet presAssocID="{6219F2CC-97A1-4EC4-A4B2-C5BACAAF0DBC}" presName="node" presStyleLbl="node1" presStyleIdx="1" presStyleCnt="6" custScaleX="116517" custScaleY="118822">
        <dgm:presLayoutVars>
          <dgm:bulletEnabled val="1"/>
        </dgm:presLayoutVars>
      </dgm:prSet>
      <dgm:spPr/>
    </dgm:pt>
    <dgm:pt modelId="{A14F32FE-0F5B-444C-B905-AA6AFDEC2DF5}" type="pres">
      <dgm:prSet presAssocID="{6219F2CC-97A1-4EC4-A4B2-C5BACAAF0DBC}" presName="dummy" presStyleCnt="0"/>
      <dgm:spPr/>
    </dgm:pt>
    <dgm:pt modelId="{D3BDDD38-F80A-4764-9A7E-310852CE9BE1}" type="pres">
      <dgm:prSet presAssocID="{C943E6CC-44DB-46B9-8EA4-83EBC9464CFD}" presName="sibTrans" presStyleLbl="sibTrans2D1" presStyleIdx="1" presStyleCnt="6"/>
      <dgm:spPr/>
    </dgm:pt>
    <dgm:pt modelId="{75BDCB6E-BF27-4195-B473-D0F147C6762E}" type="pres">
      <dgm:prSet presAssocID="{53D74DDD-57DF-467F-A51F-6997310FEA69}" presName="node" presStyleLbl="node1" presStyleIdx="2" presStyleCnt="6" custScaleX="116517" custScaleY="118822">
        <dgm:presLayoutVars>
          <dgm:bulletEnabled val="1"/>
        </dgm:presLayoutVars>
      </dgm:prSet>
      <dgm:spPr/>
    </dgm:pt>
    <dgm:pt modelId="{062B301A-AC06-4DEB-93D4-DD3C741108C8}" type="pres">
      <dgm:prSet presAssocID="{53D74DDD-57DF-467F-A51F-6997310FEA69}" presName="dummy" presStyleCnt="0"/>
      <dgm:spPr/>
    </dgm:pt>
    <dgm:pt modelId="{00B8AF8E-FD67-4678-B531-7E7A2322CF01}" type="pres">
      <dgm:prSet presAssocID="{3E2B4B79-0CF1-4F93-BBC7-3BE1F355E53E}" presName="sibTrans" presStyleLbl="sibTrans2D1" presStyleIdx="2" presStyleCnt="6"/>
      <dgm:spPr/>
    </dgm:pt>
    <dgm:pt modelId="{DD9ADA73-942D-4FB3-B073-197661D9630C}" type="pres">
      <dgm:prSet presAssocID="{0943BE8E-5EA4-4568-93BA-B4020C0084F0}" presName="node" presStyleLbl="node1" presStyleIdx="3" presStyleCnt="6" custScaleX="116517" custScaleY="118822">
        <dgm:presLayoutVars>
          <dgm:bulletEnabled val="1"/>
        </dgm:presLayoutVars>
      </dgm:prSet>
      <dgm:spPr/>
    </dgm:pt>
    <dgm:pt modelId="{48A74C6B-A326-423D-8F93-27C5A10D1F47}" type="pres">
      <dgm:prSet presAssocID="{0943BE8E-5EA4-4568-93BA-B4020C0084F0}" presName="dummy" presStyleCnt="0"/>
      <dgm:spPr/>
    </dgm:pt>
    <dgm:pt modelId="{1A37B3AB-243F-47FC-85BF-8E7B623134B8}" type="pres">
      <dgm:prSet presAssocID="{A9168D21-8482-4FD1-993D-5A97E2B9CD37}" presName="sibTrans" presStyleLbl="sibTrans2D1" presStyleIdx="3" presStyleCnt="6"/>
      <dgm:spPr/>
    </dgm:pt>
    <dgm:pt modelId="{C483D96C-C3E7-4262-B3FB-DFB1795F673C}" type="pres">
      <dgm:prSet presAssocID="{AD28954F-F151-4D81-A9E0-F96202DD49DA}" presName="node" presStyleLbl="node1" presStyleIdx="4" presStyleCnt="6" custScaleX="116517" custScaleY="118822">
        <dgm:presLayoutVars>
          <dgm:bulletEnabled val="1"/>
        </dgm:presLayoutVars>
      </dgm:prSet>
      <dgm:spPr/>
    </dgm:pt>
    <dgm:pt modelId="{0FDE5BAE-99A2-46FA-9E8C-F120A94EFFA8}" type="pres">
      <dgm:prSet presAssocID="{AD28954F-F151-4D81-A9E0-F96202DD49DA}" presName="dummy" presStyleCnt="0"/>
      <dgm:spPr/>
    </dgm:pt>
    <dgm:pt modelId="{EC83CCE6-5FF6-458F-BE2D-F612AB78137E}" type="pres">
      <dgm:prSet presAssocID="{3D4D494C-4ABF-457A-9BC6-4ECDEFEE7533}" presName="sibTrans" presStyleLbl="sibTrans2D1" presStyleIdx="4" presStyleCnt="6"/>
      <dgm:spPr/>
    </dgm:pt>
    <dgm:pt modelId="{EBDADA92-6C6F-4395-80C8-3914DE7F4051}" type="pres">
      <dgm:prSet presAssocID="{83A634A6-3ADA-433F-970C-4FFDD19AFF65}" presName="node" presStyleLbl="node1" presStyleIdx="5" presStyleCnt="6" custScaleX="116517" custScaleY="118822">
        <dgm:presLayoutVars>
          <dgm:bulletEnabled val="1"/>
        </dgm:presLayoutVars>
      </dgm:prSet>
      <dgm:spPr/>
    </dgm:pt>
    <dgm:pt modelId="{B021CB7F-7E60-46F8-BF1F-BB1B9B178BE2}" type="pres">
      <dgm:prSet presAssocID="{83A634A6-3ADA-433F-970C-4FFDD19AFF65}" presName="dummy" presStyleCnt="0"/>
      <dgm:spPr/>
    </dgm:pt>
    <dgm:pt modelId="{F160F146-B8D0-45F1-A774-FF3390AAA2F4}" type="pres">
      <dgm:prSet presAssocID="{7AE7E52C-18B5-41A0-A7C2-A1AD3296E9E1}" presName="sibTrans" presStyleLbl="sibTrans2D1" presStyleIdx="5" presStyleCnt="6"/>
      <dgm:spPr/>
    </dgm:pt>
  </dgm:ptLst>
  <dgm:cxnLst>
    <dgm:cxn modelId="{B2628600-407F-49FE-B1DD-66156BF8D3CC}" type="presOf" srcId="{AD28954F-F151-4D81-A9E0-F96202DD49DA}" destId="{C483D96C-C3E7-4262-B3FB-DFB1795F673C}" srcOrd="0" destOrd="0" presId="urn:microsoft.com/office/officeart/2005/8/layout/radial6"/>
    <dgm:cxn modelId="{E08BBC04-C3AF-4C66-B48A-81392B484E34}" type="presOf" srcId="{2CE6088E-07F4-4B1F-90A9-BD00BF1363B2}" destId="{5C333AE1-E60E-43E9-92A1-CDA1002332D6}" srcOrd="0" destOrd="0" presId="urn:microsoft.com/office/officeart/2005/8/layout/radial6"/>
    <dgm:cxn modelId="{C5E2A245-EC28-40A2-A49B-BA3C236E6AFB}" srcId="{0BAE68D0-9C71-4801-AEE1-11BBDB91CDA2}" destId="{6219F2CC-97A1-4EC4-A4B2-C5BACAAF0DBC}" srcOrd="1" destOrd="0" parTransId="{3CB9F5ED-B4B1-4EC9-BA19-F004EC5C67FB}" sibTransId="{C943E6CC-44DB-46B9-8EA4-83EBC9464CFD}"/>
    <dgm:cxn modelId="{D420F146-A305-4AB1-A19B-013C5CDCACCE}" type="presOf" srcId="{83A634A6-3ADA-433F-970C-4FFDD19AFF65}" destId="{EBDADA92-6C6F-4395-80C8-3914DE7F4051}" srcOrd="0" destOrd="0" presId="urn:microsoft.com/office/officeart/2005/8/layout/radial6"/>
    <dgm:cxn modelId="{8EA71B67-9E98-465A-87C3-F8C23BCD2E53}" type="presOf" srcId="{7AE7E52C-18B5-41A0-A7C2-A1AD3296E9E1}" destId="{F160F146-B8D0-45F1-A774-FF3390AAA2F4}" srcOrd="0" destOrd="0" presId="urn:microsoft.com/office/officeart/2005/8/layout/radial6"/>
    <dgm:cxn modelId="{FF31EC6E-6785-4C01-A328-F735AD5E499E}" srcId="{0BAE68D0-9C71-4801-AEE1-11BBDB91CDA2}" destId="{83A634A6-3ADA-433F-970C-4FFDD19AFF65}" srcOrd="5" destOrd="0" parTransId="{C2C2C8E7-7104-4860-8EE7-0C5A3D05BE20}" sibTransId="{7AE7E52C-18B5-41A0-A7C2-A1AD3296E9E1}"/>
    <dgm:cxn modelId="{BFB9886F-2C32-4E27-B3E0-0B90AA3FAF60}" type="presOf" srcId="{3E2B4B79-0CF1-4F93-BBC7-3BE1F355E53E}" destId="{00B8AF8E-FD67-4678-B531-7E7A2322CF01}" srcOrd="0" destOrd="0" presId="urn:microsoft.com/office/officeart/2005/8/layout/radial6"/>
    <dgm:cxn modelId="{4433B052-0409-4545-B363-539DA0E8EFAF}" type="presOf" srcId="{C39ECE12-D990-4139-A167-5AEA7103C351}" destId="{41135258-999F-44A1-8523-64BF91E22E2C}" srcOrd="0" destOrd="0" presId="urn:microsoft.com/office/officeart/2005/8/layout/radial6"/>
    <dgm:cxn modelId="{86B37B76-5C20-4748-B1D3-C86C7591462C}" type="presOf" srcId="{C943E6CC-44DB-46B9-8EA4-83EBC9464CFD}" destId="{D3BDDD38-F80A-4764-9A7E-310852CE9BE1}" srcOrd="0" destOrd="0" presId="urn:microsoft.com/office/officeart/2005/8/layout/radial6"/>
    <dgm:cxn modelId="{2F898656-26F5-4789-85C5-C6C4008CAEBD}" srcId="{C39ECE12-D990-4139-A167-5AEA7103C351}" destId="{0BAE68D0-9C71-4801-AEE1-11BBDB91CDA2}" srcOrd="0" destOrd="0" parTransId="{8F0BB12C-F953-4367-B5CE-0BE95ABB5EB5}" sibTransId="{0E4AC295-FB56-46BF-8EB4-ADECB520461B}"/>
    <dgm:cxn modelId="{74FC2EA9-2318-4CDD-A214-8C575349AAEF}" type="presOf" srcId="{0BAE68D0-9C71-4801-AEE1-11BBDB91CDA2}" destId="{13FD7AFC-87C8-448F-831A-512CB10CD57C}" srcOrd="0" destOrd="0" presId="urn:microsoft.com/office/officeart/2005/8/layout/radial6"/>
    <dgm:cxn modelId="{7AF793BB-D95E-4A27-8464-E14A33A1848B}" srcId="{0BAE68D0-9C71-4801-AEE1-11BBDB91CDA2}" destId="{AD28954F-F151-4D81-A9E0-F96202DD49DA}" srcOrd="4" destOrd="0" parTransId="{9C1A2259-5904-4A1D-A904-E8D37162DA11}" sibTransId="{3D4D494C-4ABF-457A-9BC6-4ECDEFEE7533}"/>
    <dgm:cxn modelId="{85EEA0BE-08CB-4FAC-AE1C-BDB4297950F0}" type="presOf" srcId="{A9168D21-8482-4FD1-993D-5A97E2B9CD37}" destId="{1A37B3AB-243F-47FC-85BF-8E7B623134B8}" srcOrd="0" destOrd="0" presId="urn:microsoft.com/office/officeart/2005/8/layout/radial6"/>
    <dgm:cxn modelId="{843E1DBF-F6CE-4FA1-B25C-BF631AF77076}" type="presOf" srcId="{6219F2CC-97A1-4EC4-A4B2-C5BACAAF0DBC}" destId="{3E22A0D9-2F83-415C-A064-9C3E8E387AD3}" srcOrd="0" destOrd="0" presId="urn:microsoft.com/office/officeart/2005/8/layout/radial6"/>
    <dgm:cxn modelId="{227456C3-0D97-4532-BBE3-600F554B464A}" type="presOf" srcId="{53D74DDD-57DF-467F-A51F-6997310FEA69}" destId="{75BDCB6E-BF27-4195-B473-D0F147C6762E}" srcOrd="0" destOrd="0" presId="urn:microsoft.com/office/officeart/2005/8/layout/radial6"/>
    <dgm:cxn modelId="{63AE18CE-CCC0-4454-B832-C891DCF9B92C}" type="presOf" srcId="{AF1AE82A-8F7D-4B71-A9E5-DBDABE71BDB3}" destId="{8D428121-7EB9-4731-AEBA-0EE2D0193D0F}" srcOrd="0" destOrd="0" presId="urn:microsoft.com/office/officeart/2005/8/layout/radial6"/>
    <dgm:cxn modelId="{88B178E9-39D7-4B8F-A420-C1E0E21471F2}" srcId="{0BAE68D0-9C71-4801-AEE1-11BBDB91CDA2}" destId="{53D74DDD-57DF-467F-A51F-6997310FEA69}" srcOrd="2" destOrd="0" parTransId="{32F74695-54DB-40E0-A46D-C8FE70806EAC}" sibTransId="{3E2B4B79-0CF1-4F93-BBC7-3BE1F355E53E}"/>
    <dgm:cxn modelId="{78D083E9-181D-441F-A014-F56E1BAAF458}" srcId="{0BAE68D0-9C71-4801-AEE1-11BBDB91CDA2}" destId="{0943BE8E-5EA4-4568-93BA-B4020C0084F0}" srcOrd="3" destOrd="0" parTransId="{32524471-732B-4DEC-9D3F-81B93A219703}" sibTransId="{A9168D21-8482-4FD1-993D-5A97E2B9CD37}"/>
    <dgm:cxn modelId="{EE336BEA-8420-4261-99C9-6EEDFEC0FA8B}" type="presOf" srcId="{3D4D494C-4ABF-457A-9BC6-4ECDEFEE7533}" destId="{EC83CCE6-5FF6-458F-BE2D-F612AB78137E}" srcOrd="0" destOrd="0" presId="urn:microsoft.com/office/officeart/2005/8/layout/radial6"/>
    <dgm:cxn modelId="{487D9DF6-559A-44D0-A8CA-67C2E06946FC}" type="presOf" srcId="{0943BE8E-5EA4-4568-93BA-B4020C0084F0}" destId="{DD9ADA73-942D-4FB3-B073-197661D9630C}" srcOrd="0" destOrd="0" presId="urn:microsoft.com/office/officeart/2005/8/layout/radial6"/>
    <dgm:cxn modelId="{95D8D6FC-47D5-45D8-A091-D707C23CB99F}" srcId="{0BAE68D0-9C71-4801-AEE1-11BBDB91CDA2}" destId="{AF1AE82A-8F7D-4B71-A9E5-DBDABE71BDB3}" srcOrd="0" destOrd="0" parTransId="{60A68CEA-19DF-46AC-848F-D84F06D08CDA}" sibTransId="{2CE6088E-07F4-4B1F-90A9-BD00BF1363B2}"/>
    <dgm:cxn modelId="{DB4FE22D-9811-4914-B9AE-5C26B66B0732}" type="presParOf" srcId="{41135258-999F-44A1-8523-64BF91E22E2C}" destId="{13FD7AFC-87C8-448F-831A-512CB10CD57C}" srcOrd="0" destOrd="0" presId="urn:microsoft.com/office/officeart/2005/8/layout/radial6"/>
    <dgm:cxn modelId="{47D4999C-833F-44BD-8678-2C52B2169CB3}" type="presParOf" srcId="{41135258-999F-44A1-8523-64BF91E22E2C}" destId="{8D428121-7EB9-4731-AEBA-0EE2D0193D0F}" srcOrd="1" destOrd="0" presId="urn:microsoft.com/office/officeart/2005/8/layout/radial6"/>
    <dgm:cxn modelId="{CA2D0475-43F7-4814-8956-CE768E0A9147}" type="presParOf" srcId="{41135258-999F-44A1-8523-64BF91E22E2C}" destId="{EBBC2694-DE35-41EB-90B4-9632162AA8C5}" srcOrd="2" destOrd="0" presId="urn:microsoft.com/office/officeart/2005/8/layout/radial6"/>
    <dgm:cxn modelId="{C9F840F8-5DC5-455D-9332-8CA2F2AAFFFD}" type="presParOf" srcId="{41135258-999F-44A1-8523-64BF91E22E2C}" destId="{5C333AE1-E60E-43E9-92A1-CDA1002332D6}" srcOrd="3" destOrd="0" presId="urn:microsoft.com/office/officeart/2005/8/layout/radial6"/>
    <dgm:cxn modelId="{6ACD29C1-54E8-497B-902C-BF309C515648}" type="presParOf" srcId="{41135258-999F-44A1-8523-64BF91E22E2C}" destId="{3E22A0D9-2F83-415C-A064-9C3E8E387AD3}" srcOrd="4" destOrd="0" presId="urn:microsoft.com/office/officeart/2005/8/layout/radial6"/>
    <dgm:cxn modelId="{25E92E0A-628B-4839-9C2C-09D6A16AFF5D}" type="presParOf" srcId="{41135258-999F-44A1-8523-64BF91E22E2C}" destId="{A14F32FE-0F5B-444C-B905-AA6AFDEC2DF5}" srcOrd="5" destOrd="0" presId="urn:microsoft.com/office/officeart/2005/8/layout/radial6"/>
    <dgm:cxn modelId="{A3FFA4DC-1948-40B5-95CA-2435BEC86ED7}" type="presParOf" srcId="{41135258-999F-44A1-8523-64BF91E22E2C}" destId="{D3BDDD38-F80A-4764-9A7E-310852CE9BE1}" srcOrd="6" destOrd="0" presId="urn:microsoft.com/office/officeart/2005/8/layout/radial6"/>
    <dgm:cxn modelId="{F0F9E5F9-3EEA-4F8D-8B07-CF4926FFC565}" type="presParOf" srcId="{41135258-999F-44A1-8523-64BF91E22E2C}" destId="{75BDCB6E-BF27-4195-B473-D0F147C6762E}" srcOrd="7" destOrd="0" presId="urn:microsoft.com/office/officeart/2005/8/layout/radial6"/>
    <dgm:cxn modelId="{3FA7AC1A-B656-408C-8E0E-C688E27E882C}" type="presParOf" srcId="{41135258-999F-44A1-8523-64BF91E22E2C}" destId="{062B301A-AC06-4DEB-93D4-DD3C741108C8}" srcOrd="8" destOrd="0" presId="urn:microsoft.com/office/officeart/2005/8/layout/radial6"/>
    <dgm:cxn modelId="{DFA17038-B66D-488C-B901-CB38C9576680}" type="presParOf" srcId="{41135258-999F-44A1-8523-64BF91E22E2C}" destId="{00B8AF8E-FD67-4678-B531-7E7A2322CF01}" srcOrd="9" destOrd="0" presId="urn:microsoft.com/office/officeart/2005/8/layout/radial6"/>
    <dgm:cxn modelId="{45571AD3-2CBB-4C28-A7C1-0FEE20595BE2}" type="presParOf" srcId="{41135258-999F-44A1-8523-64BF91E22E2C}" destId="{DD9ADA73-942D-4FB3-B073-197661D9630C}" srcOrd="10" destOrd="0" presId="urn:microsoft.com/office/officeart/2005/8/layout/radial6"/>
    <dgm:cxn modelId="{1C65410D-D856-49DE-8FDF-E7F299144631}" type="presParOf" srcId="{41135258-999F-44A1-8523-64BF91E22E2C}" destId="{48A74C6B-A326-423D-8F93-27C5A10D1F47}" srcOrd="11" destOrd="0" presId="urn:microsoft.com/office/officeart/2005/8/layout/radial6"/>
    <dgm:cxn modelId="{29430962-CC1F-4D37-9492-61217A75A6AE}" type="presParOf" srcId="{41135258-999F-44A1-8523-64BF91E22E2C}" destId="{1A37B3AB-243F-47FC-85BF-8E7B623134B8}" srcOrd="12" destOrd="0" presId="urn:microsoft.com/office/officeart/2005/8/layout/radial6"/>
    <dgm:cxn modelId="{D736F424-78FE-4B2A-AE76-3DDF990FDAD7}" type="presParOf" srcId="{41135258-999F-44A1-8523-64BF91E22E2C}" destId="{C483D96C-C3E7-4262-B3FB-DFB1795F673C}" srcOrd="13" destOrd="0" presId="urn:microsoft.com/office/officeart/2005/8/layout/radial6"/>
    <dgm:cxn modelId="{9B8C4E4E-2679-4631-B313-AB33DA193AD5}" type="presParOf" srcId="{41135258-999F-44A1-8523-64BF91E22E2C}" destId="{0FDE5BAE-99A2-46FA-9E8C-F120A94EFFA8}" srcOrd="14" destOrd="0" presId="urn:microsoft.com/office/officeart/2005/8/layout/radial6"/>
    <dgm:cxn modelId="{C1083D18-A3C6-4490-88DF-0EB53BFD6B4A}" type="presParOf" srcId="{41135258-999F-44A1-8523-64BF91E22E2C}" destId="{EC83CCE6-5FF6-458F-BE2D-F612AB78137E}" srcOrd="15" destOrd="0" presId="urn:microsoft.com/office/officeart/2005/8/layout/radial6"/>
    <dgm:cxn modelId="{5C930E6F-D9DF-40BF-9D9A-4128B5BAA824}" type="presParOf" srcId="{41135258-999F-44A1-8523-64BF91E22E2C}" destId="{EBDADA92-6C6F-4395-80C8-3914DE7F4051}" srcOrd="16" destOrd="0" presId="urn:microsoft.com/office/officeart/2005/8/layout/radial6"/>
    <dgm:cxn modelId="{5263904F-5473-469A-AC72-310BDF369ABB}" type="presParOf" srcId="{41135258-999F-44A1-8523-64BF91E22E2C}" destId="{B021CB7F-7E60-46F8-BF1F-BB1B9B178BE2}" srcOrd="17" destOrd="0" presId="urn:microsoft.com/office/officeart/2005/8/layout/radial6"/>
    <dgm:cxn modelId="{4E6F4BF1-20C7-4D19-9C5B-7A1E2DDBE40D}" type="presParOf" srcId="{41135258-999F-44A1-8523-64BF91E22E2C}" destId="{F160F146-B8D0-45F1-A774-FF3390AAA2F4}" srcOrd="18" destOrd="0" presId="urn:microsoft.com/office/officeart/2005/8/layout/radial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60F146-B8D0-45F1-A774-FF3390AAA2F4}">
      <dsp:nvSpPr>
        <dsp:cNvPr id="0" name=""/>
        <dsp:cNvSpPr/>
      </dsp:nvSpPr>
      <dsp:spPr>
        <a:xfrm>
          <a:off x="1992953" y="629434"/>
          <a:ext cx="4314814" cy="4314814"/>
        </a:xfrm>
        <a:prstGeom prst="blockArc">
          <a:avLst>
            <a:gd name="adj1" fmla="val 12600000"/>
            <a:gd name="adj2" fmla="val 162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EC83CCE6-5FF6-458F-BE2D-F612AB78137E}">
      <dsp:nvSpPr>
        <dsp:cNvPr id="0" name=""/>
        <dsp:cNvSpPr/>
      </dsp:nvSpPr>
      <dsp:spPr>
        <a:xfrm>
          <a:off x="1992953" y="629434"/>
          <a:ext cx="4314814" cy="4314814"/>
        </a:xfrm>
        <a:prstGeom prst="blockArc">
          <a:avLst>
            <a:gd name="adj1" fmla="val 9000000"/>
            <a:gd name="adj2" fmla="val 126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A37B3AB-243F-47FC-85BF-8E7B623134B8}">
      <dsp:nvSpPr>
        <dsp:cNvPr id="0" name=""/>
        <dsp:cNvSpPr/>
      </dsp:nvSpPr>
      <dsp:spPr>
        <a:xfrm>
          <a:off x="1992953" y="629434"/>
          <a:ext cx="4314814" cy="4314814"/>
        </a:xfrm>
        <a:prstGeom prst="blockArc">
          <a:avLst>
            <a:gd name="adj1" fmla="val 5400000"/>
            <a:gd name="adj2" fmla="val 90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00B8AF8E-FD67-4678-B531-7E7A2322CF01}">
      <dsp:nvSpPr>
        <dsp:cNvPr id="0" name=""/>
        <dsp:cNvSpPr/>
      </dsp:nvSpPr>
      <dsp:spPr>
        <a:xfrm>
          <a:off x="1992953" y="629434"/>
          <a:ext cx="4314814" cy="4314814"/>
        </a:xfrm>
        <a:prstGeom prst="blockArc">
          <a:avLst>
            <a:gd name="adj1" fmla="val 1800000"/>
            <a:gd name="adj2" fmla="val 54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D3BDDD38-F80A-4764-9A7E-310852CE9BE1}">
      <dsp:nvSpPr>
        <dsp:cNvPr id="0" name=""/>
        <dsp:cNvSpPr/>
      </dsp:nvSpPr>
      <dsp:spPr>
        <a:xfrm>
          <a:off x="1992953" y="629434"/>
          <a:ext cx="4314814" cy="4314814"/>
        </a:xfrm>
        <a:prstGeom prst="blockArc">
          <a:avLst>
            <a:gd name="adj1" fmla="val 19800000"/>
            <a:gd name="adj2" fmla="val 18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C333AE1-E60E-43E9-92A1-CDA1002332D6}">
      <dsp:nvSpPr>
        <dsp:cNvPr id="0" name=""/>
        <dsp:cNvSpPr/>
      </dsp:nvSpPr>
      <dsp:spPr>
        <a:xfrm>
          <a:off x="1992953" y="629434"/>
          <a:ext cx="4314814" cy="4314814"/>
        </a:xfrm>
        <a:prstGeom prst="blockArc">
          <a:avLst>
            <a:gd name="adj1" fmla="val 16200000"/>
            <a:gd name="adj2" fmla="val 19800000"/>
            <a:gd name="adj3" fmla="val 4526"/>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3FD7AFC-87C8-448F-831A-512CB10CD57C}">
      <dsp:nvSpPr>
        <dsp:cNvPr id="0" name=""/>
        <dsp:cNvSpPr/>
      </dsp:nvSpPr>
      <dsp:spPr>
        <a:xfrm>
          <a:off x="3181672" y="1818154"/>
          <a:ext cx="1937375" cy="1937375"/>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1333500">
            <a:lnSpc>
              <a:spcPct val="90000"/>
            </a:lnSpc>
            <a:spcBef>
              <a:spcPct val="0"/>
            </a:spcBef>
            <a:spcAft>
              <a:spcPct val="35000"/>
            </a:spcAft>
            <a:buNone/>
          </a:pPr>
          <a:r>
            <a:rPr lang="en-US" sz="3000" kern="1200" dirty="0"/>
            <a:t>One Stop Shop</a:t>
          </a:r>
        </a:p>
      </dsp:txBody>
      <dsp:txXfrm>
        <a:off x="3465394" y="2101876"/>
        <a:ext cx="1369931" cy="1369931"/>
      </dsp:txXfrm>
    </dsp:sp>
    <dsp:sp modelId="{8D428121-7EB9-4731-AEBA-0EE2D0193D0F}">
      <dsp:nvSpPr>
        <dsp:cNvPr id="0" name=""/>
        <dsp:cNvSpPr/>
      </dsp:nvSpPr>
      <dsp:spPr>
        <a:xfrm>
          <a:off x="3360280" y="-127453"/>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Advocacy</a:t>
          </a:r>
        </a:p>
      </dsp:txBody>
      <dsp:txXfrm>
        <a:off x="3591689" y="108534"/>
        <a:ext cx="1117342" cy="1139445"/>
      </dsp:txXfrm>
    </dsp:sp>
    <dsp:sp modelId="{3E22A0D9-2F83-415C-A064-9C3E8E387AD3}">
      <dsp:nvSpPr>
        <dsp:cNvPr id="0" name=""/>
        <dsp:cNvSpPr/>
      </dsp:nvSpPr>
      <dsp:spPr>
        <a:xfrm>
          <a:off x="5186368" y="926839"/>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Thought Leadership</a:t>
          </a:r>
        </a:p>
      </dsp:txBody>
      <dsp:txXfrm>
        <a:off x="5417777" y="1162826"/>
        <a:ext cx="1117342" cy="1139445"/>
      </dsp:txXfrm>
    </dsp:sp>
    <dsp:sp modelId="{75BDCB6E-BF27-4195-B473-D0F147C6762E}">
      <dsp:nvSpPr>
        <dsp:cNvPr id="0" name=""/>
        <dsp:cNvSpPr/>
      </dsp:nvSpPr>
      <dsp:spPr>
        <a:xfrm>
          <a:off x="5186368" y="3035424"/>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Member</a:t>
          </a:r>
          <a:br>
            <a:rPr lang="en-US" sz="1700" kern="1200" dirty="0"/>
          </a:br>
          <a:r>
            <a:rPr lang="en-US" sz="1700" kern="1200" dirty="0"/>
            <a:t>Information</a:t>
          </a:r>
        </a:p>
      </dsp:txBody>
      <dsp:txXfrm>
        <a:off x="5417777" y="3271411"/>
        <a:ext cx="1117342" cy="1139445"/>
      </dsp:txXfrm>
    </dsp:sp>
    <dsp:sp modelId="{DD9ADA73-942D-4FB3-B073-197661D9630C}">
      <dsp:nvSpPr>
        <dsp:cNvPr id="0" name=""/>
        <dsp:cNvSpPr/>
      </dsp:nvSpPr>
      <dsp:spPr>
        <a:xfrm>
          <a:off x="3360280" y="4089717"/>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kern="1200" dirty="0"/>
            <a:t>Member Forum</a:t>
          </a:r>
        </a:p>
      </dsp:txBody>
      <dsp:txXfrm>
        <a:off x="3591689" y="4325704"/>
        <a:ext cx="1117342" cy="1139445"/>
      </dsp:txXfrm>
    </dsp:sp>
    <dsp:sp modelId="{C483D96C-C3E7-4262-B3FB-DFB1795F673C}">
      <dsp:nvSpPr>
        <dsp:cNvPr id="0" name=""/>
        <dsp:cNvSpPr/>
      </dsp:nvSpPr>
      <dsp:spPr>
        <a:xfrm>
          <a:off x="1534192" y="3035424"/>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marL="0" lvl="0" indent="0" algn="ctr" defTabSz="755650">
            <a:lnSpc>
              <a:spcPct val="90000"/>
            </a:lnSpc>
            <a:spcBef>
              <a:spcPct val="0"/>
            </a:spcBef>
            <a:spcAft>
              <a:spcPct val="35000"/>
            </a:spcAft>
            <a:buNone/>
          </a:pPr>
          <a:r>
            <a:rPr lang="en-US" sz="1700" kern="1200" dirty="0"/>
            <a:t>Amicus Program</a:t>
          </a:r>
        </a:p>
      </dsp:txBody>
      <dsp:txXfrm>
        <a:off x="1765601" y="3271411"/>
        <a:ext cx="1117342" cy="1139445"/>
      </dsp:txXfrm>
    </dsp:sp>
    <dsp:sp modelId="{EBDADA92-6C6F-4395-80C8-3914DE7F4051}">
      <dsp:nvSpPr>
        <dsp:cNvPr id="0" name=""/>
        <dsp:cNvSpPr/>
      </dsp:nvSpPr>
      <dsp:spPr>
        <a:xfrm>
          <a:off x="1534192" y="926839"/>
          <a:ext cx="1580160" cy="1611419"/>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kern="1200" dirty="0"/>
            <a:t>Policy Development</a:t>
          </a:r>
        </a:p>
      </dsp:txBody>
      <dsp:txXfrm>
        <a:off x="1765601" y="1162826"/>
        <a:ext cx="1117342" cy="1139445"/>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10756C-8E62-4325-A27F-A8BB5F4979A9}" type="datetimeFigureOut">
              <a:rPr lang="en-US" smtClean="0"/>
              <a:t>7/16/2019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911E82-7BD6-4280-BA50-6E7D85528C8E}" type="slidenum">
              <a:rPr lang="en-US" smtClean="0"/>
              <a:t>‹#›</a:t>
            </a:fld>
            <a:endParaRPr lang="en-US"/>
          </a:p>
        </p:txBody>
      </p:sp>
    </p:spTree>
    <p:extLst>
      <p:ext uri="{BB962C8B-B14F-4D97-AF65-F5344CB8AC3E}">
        <p14:creationId xmlns:p14="http://schemas.microsoft.com/office/powerpoint/2010/main" val="1572063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0CF8BB-EBC7-4B8F-9632-A5A136FBB880}"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9907539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905001"/>
            <a:ext cx="10058400" cy="2593975"/>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914400" y="4572000"/>
            <a:ext cx="8615680" cy="10668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336800" cy="5851525"/>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5" y="5486400"/>
            <a:ext cx="10212916" cy="11684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963085" y="3852863"/>
            <a:ext cx="8180916" cy="163353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536192"/>
            <a:ext cx="48768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892800" y="1536192"/>
            <a:ext cx="4876800" cy="4590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48768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4876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892800" y="1535113"/>
            <a:ext cx="4876800" cy="63976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892800" y="2174875"/>
            <a:ext cx="487680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6021BBD-1442-4192-BD34-F151B3F7EEB7}"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6401" y="5495544"/>
            <a:ext cx="10363200" cy="59436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406400" y="6096000"/>
            <a:ext cx="10363201" cy="6096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6021BBD-1442-4192-BD34-F151B3F7EEB7}" type="slidenum">
              <a:rPr lang="en-US" smtClean="0"/>
              <a:t>‹#›</a:t>
            </a:fld>
            <a:endParaRPr lang="en-US" dirty="0"/>
          </a:p>
        </p:txBody>
      </p:sp>
      <p:sp>
        <p:nvSpPr>
          <p:cNvPr id="9" name="Content Placeholder 8"/>
          <p:cNvSpPr>
            <a:spLocks noGrp="1"/>
          </p:cNvSpPr>
          <p:nvPr>
            <p:ph sz="quarter" idx="13"/>
          </p:nvPr>
        </p:nvSpPr>
        <p:spPr>
          <a:xfrm>
            <a:off x="406400" y="381000"/>
            <a:ext cx="10363200" cy="4942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02336" y="5495278"/>
            <a:ext cx="10363200" cy="594626"/>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112776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402336" y="6096000"/>
            <a:ext cx="10363200" cy="612648"/>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p:txBody>
          <a:bodyPr/>
          <a:lstStyle/>
          <a:p>
            <a:fld id="{F1CA1E8A-A710-4AAE-91BF-D3EB96F0480E}" type="datetimeFigureOut">
              <a:rPr lang="en-US" smtClean="0"/>
              <a:t>7/16/2019</a:t>
            </a:fld>
            <a:endParaRPr lang="en-US" dirty="0"/>
          </a:p>
        </p:txBody>
      </p:sp>
      <p:sp>
        <p:nvSpPr>
          <p:cNvPr id="9" name="Slide Number Placeholder 8"/>
          <p:cNvSpPr>
            <a:spLocks noGrp="1"/>
          </p:cNvSpPr>
          <p:nvPr>
            <p:ph type="sldNum" sz="quarter" idx="11"/>
          </p:nvPr>
        </p:nvSpPr>
        <p:spPr/>
        <p:txBody>
          <a:bodyPr/>
          <a:lstStyle/>
          <a:p>
            <a:fld id="{F6021BBD-1442-4192-BD34-F151B3F7EEB7}" type="slidenum">
              <a:rPr lang="en-US" smtClean="0"/>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160000" cy="114300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609600" y="1600200"/>
            <a:ext cx="10160000" cy="48006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11277600" y="0"/>
            <a:ext cx="9144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11277600" y="5486400"/>
            <a:ext cx="914400" cy="685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11375717" y="5648960"/>
            <a:ext cx="731520" cy="39624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F6021BBD-1442-4192-BD34-F151B3F7EEB7}" type="slidenum">
              <a:rPr lang="en-US" smtClean="0"/>
              <a:t>‹#›</a:t>
            </a:fld>
            <a:endParaRPr lang="en-US" dirty="0"/>
          </a:p>
        </p:txBody>
      </p:sp>
      <p:sp>
        <p:nvSpPr>
          <p:cNvPr id="5" name="Footer Placeholder 4"/>
          <p:cNvSpPr>
            <a:spLocks noGrp="1"/>
          </p:cNvSpPr>
          <p:nvPr>
            <p:ph type="ftr" sz="quarter" idx="3"/>
          </p:nvPr>
        </p:nvSpPr>
        <p:spPr>
          <a:xfrm rot="16200000">
            <a:off x="10510428" y="3987800"/>
            <a:ext cx="2367281" cy="487680"/>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10474869" y="1584960"/>
            <a:ext cx="2438399" cy="487680"/>
          </a:xfrm>
          <a:prstGeom prst="rect">
            <a:avLst/>
          </a:prstGeom>
        </p:spPr>
        <p:txBody>
          <a:bodyPr vert="horz" lIns="91440" tIns="45720" rIns="91440" bIns="45720" rtlCol="0" anchor="ctr"/>
          <a:lstStyle>
            <a:lvl1pPr algn="l">
              <a:defRPr sz="1200">
                <a:solidFill>
                  <a:schemeClr val="bg2"/>
                </a:solidFill>
              </a:defRPr>
            </a:lvl1pPr>
          </a:lstStyle>
          <a:p>
            <a:fld id="{F1CA1E8A-A710-4AAE-91BF-D3EB96F0480E}" type="datetimeFigureOut">
              <a:rPr lang="en-US" smtClean="0"/>
              <a:t>7/16/2019</a:t>
            </a:fld>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1"/>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chemeClr val="tx1"/>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mailto:cschonanander@siia.net" TargetMode="Externa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hyperlink" Target="http://www.enlightenmenteconomics.com/blog/index.php/2019/06/the-technology-tra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www.oecd.org/going-digital/ai/principle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www.nitrd.gov/pubs/National-AI-RD-Strategy-2019.pdf"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hyperlink" Target="https://www.nist.gov/sites/default/files/documents/2019/07/02/plan_for_ai_standards_publicreview_2july2019.pdf"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9" Type="http://schemas.openxmlformats.org/officeDocument/2006/relationships/image" Target="../media/image11.png"/></Relationships>
</file>

<file path=ppt/slides/_rels/slide20.xml.rels><?xml version="1.0" encoding="UTF-8" standalone="yes"?>
<Relationships xmlns="http://schemas.openxmlformats.org/package/2006/relationships"><Relationship Id="rId2" Type="http://schemas.openxmlformats.org/officeDocument/2006/relationships/hyperlink" Target="https://ec.europa.eu/futurium/en/ai-alliance-consultation/guidelines#Top" TargetMode="Externa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hyperlink" Target="https://ec.europa.eu/digital-single-market/en/news/policy-and-investment-recommendations-trustworthy-artificial-intelligence"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hyperlink" Target="https://datagovhub.org/data-governance-overview/"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s://www.brookings.edu/research/how-artificial-intelligence-is-transforming-the-world/"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s://learn.g2.com/applications-of-artificial-intelligence"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gdpr-info.eu/art-9-gdpr/" TargetMode="External"/><Relationship Id="rId2" Type="http://schemas.openxmlformats.org/officeDocument/2006/relationships/hyperlink" Target="https://gdpr-info.eu/art-22-gdpr/"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hyperlink" Target="https://gdpr-info.eu/recitals/no-71/" TargetMode="Externa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s://algorithmwatch.org/wp-content/uploads/2019/01/Automating_Society_Report_2019.pdf"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s://www.wyden.senate.gov/imo/media/doc/Algorithmic%20Accountability%20Act%20of%202019%20Bill%20Text.pdf"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s://eur-lex.europa.eu/legal-content/EN/TXT/PDF/?uri=CELEX:32019L0790&amp;from=EN"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hyperlink" Target="https://ustr.gov/sites/default/files/files/agreements/FTA/USMCA/Text/19_Digital_Trade.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hyperlink" Target="https://www.cio.com/article/3406797/french-judicial-analytics-ban-undermines-rule-of-law.html" TargetMode="Externa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siia.net/Portals/0/pdf/Policy/Issue-Brief-New-Research-on-AI-and-Work-2017.pdf?utm_campaign=Public%20Policy%20Press%20Releases&amp;utm_source=hs_email&amp;utm_medium=email&amp;utm_content=2&amp;_hsenc=p2ANqtz-8PRFaqKQHE2BGRWj1IpTEUTiI_tK8A35_LHWbIbIuzsZ98vdVycuH5v8usznUwz8EC93rguca4c10fowlEVSzJAH3UUw&amp;_hsmi=2" TargetMode="External"/><Relationship Id="rId2" Type="http://schemas.openxmlformats.org/officeDocument/2006/relationships/hyperlink" Target="https://www.siia.net/Portals/0/pdf/Policy/Ethical%20Principles%20for%20Artificial%20Intelligence%20and%20Data%20Analytics%20SIIA%20Issue%20Brief.pdf?ver=2017-11-06-160346-990" TargetMode="External"/><Relationship Id="rId1" Type="http://schemas.openxmlformats.org/officeDocument/2006/relationships/slideLayout" Target="../slideLayouts/slideLayout2.xml"/><Relationship Id="rId5" Type="http://schemas.openxmlformats.org/officeDocument/2006/relationships/hyperlink" Target="http://www.siia.net/Portals/0/pdf/Policy/Artificial%20Intelligence%20and%20the%20Future%20of%20Work%20SIIA%20Issue%20Brief.pdf?ver=2016-12-13-123805-627" TargetMode="External"/><Relationship Id="rId4" Type="http://schemas.openxmlformats.org/officeDocument/2006/relationships/hyperlink" Target="http://www.siia.net/Portals/0/pdf/Policy/Algorithmic%20Fairness%20Issue%20Brief.pdf" TargetMode="External"/></Relationships>
</file>

<file path=ppt/slides/_rels/slide6.xml.rels><?xml version="1.0" encoding="UTF-8" standalone="yes"?>
<Relationships xmlns="http://schemas.openxmlformats.org/package/2006/relationships"><Relationship Id="rId2" Type="http://schemas.openxmlformats.org/officeDocument/2006/relationships/hyperlink" Target="https://www.nist.gov/sites/default/files/documents/2019/07/02/plan_for_ai_standards_publicreview_2july2019.pdf"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neuralnetworksanddeeplearning.com/chap2.html" TargetMode="External"/><Relationship Id="rId2" Type="http://schemas.openxmlformats.org/officeDocument/2006/relationships/hyperlink" Target="https://thenextweb.com/artificial-intelligence/2018/09/27/the-algorithms-that-are-currently-fueling-the-deep-learning-revolution/" TargetMode="External"/><Relationship Id="rId1" Type="http://schemas.openxmlformats.org/officeDocument/2006/relationships/slideLayout" Target="../slideLayouts/slideLayout2.xml"/><Relationship Id="rId6" Type="http://schemas.openxmlformats.org/officeDocument/2006/relationships/hyperlink" Target="https://towardsdatascience.com/using-deep-q-learning-in-fifa-18-to-perfect-the-art-of-free-kicks-f2e4e979ee66?gi=1134df6ea4fa" TargetMode="External"/><Relationship Id="rId5" Type="http://schemas.openxmlformats.org/officeDocument/2006/relationships/hyperlink" Target="http://colah.github.io/posts/2015-08-Understanding-LSTMs/" TargetMode="External"/><Relationship Id="rId4" Type="http://schemas.openxmlformats.org/officeDocument/2006/relationships/hyperlink" Target="https://www.datacamp.com/community/tutorials/generative-adversarial-networks"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www.forbes.com/sites/forbescommunicationscouncil/2018/09/06/living-on-the-wireless-edge-with-ai-and-5g/#6b4afb486b6b" TargetMode="External"/><Relationship Id="rId2" Type="http://schemas.openxmlformats.org/officeDocument/2006/relationships/hyperlink" Target="https://www.networkcomputing.com/wireless-infrastructure/5g-future-will-be-powered-ai"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nytimes.com/2017/11/30/technology/ai-will-transform-the-economy-but-how-much-and-how-soon.html"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77455" y="446585"/>
            <a:ext cx="8237087" cy="1831975"/>
          </a:xfrm>
        </p:spPr>
        <p:txBody>
          <a:bodyPr>
            <a:noAutofit/>
          </a:bodyPr>
          <a:lstStyle/>
          <a:p>
            <a:pPr algn="ctr"/>
            <a:r>
              <a:rPr lang="en-US" sz="4800" dirty="0"/>
              <a:t>AI AND REGULATION:</a:t>
            </a:r>
            <a:br>
              <a:rPr lang="en-US" sz="4800" dirty="0"/>
            </a:br>
            <a:r>
              <a:rPr lang="en-US" sz="4800" dirty="0"/>
              <a:t>The Broader Picture</a:t>
            </a:r>
          </a:p>
        </p:txBody>
      </p:sp>
      <p:sp>
        <p:nvSpPr>
          <p:cNvPr id="3" name="Subtitle 2"/>
          <p:cNvSpPr>
            <a:spLocks noGrp="1"/>
          </p:cNvSpPr>
          <p:nvPr>
            <p:ph type="subTitle" idx="1"/>
          </p:nvPr>
        </p:nvSpPr>
        <p:spPr>
          <a:xfrm>
            <a:off x="1788158" y="5632903"/>
            <a:ext cx="8615680" cy="1225097"/>
          </a:xfrm>
        </p:spPr>
        <p:txBody>
          <a:bodyPr>
            <a:normAutofit fontScale="55000" lnSpcReduction="20000"/>
          </a:bodyPr>
          <a:lstStyle/>
          <a:p>
            <a:pPr algn="ctr"/>
            <a:r>
              <a:rPr lang="en-US" sz="2800" dirty="0"/>
              <a:t>Carl Schonander/Senior Vice President – Global Public Policy</a:t>
            </a:r>
          </a:p>
          <a:p>
            <a:pPr algn="ctr"/>
            <a:r>
              <a:rPr lang="en-US" sz="2800" dirty="0"/>
              <a:t>Software &amp; Information Industry Association (SIIA)</a:t>
            </a:r>
          </a:p>
          <a:p>
            <a:pPr algn="ctr"/>
            <a:r>
              <a:rPr lang="en-US" sz="2800" dirty="0">
                <a:hlinkClick r:id="rId2"/>
              </a:rPr>
              <a:t>cschonanander@siia.net</a:t>
            </a:r>
            <a:endParaRPr lang="en-US" sz="2800" dirty="0"/>
          </a:p>
          <a:p>
            <a:pPr algn="ctr"/>
            <a:r>
              <a:rPr lang="en-US" sz="2800" dirty="0"/>
              <a:t>July 16, 2019/WIPO “International Conference on AI – Emerging Technologies and Intellectual Property – Connecting the Bits,” Tel Aviv, Israel</a:t>
            </a:r>
          </a:p>
          <a:p>
            <a:pPr algn="ctr"/>
            <a:endParaRPr lang="en-US" sz="2800" dirty="0"/>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5195" y="0"/>
            <a:ext cx="4847783" cy="1026367"/>
          </a:xfrm>
          <a:prstGeom prst="rect">
            <a:avLst/>
          </a:prstGeom>
        </p:spPr>
      </p:pic>
      <p:pic>
        <p:nvPicPr>
          <p:cNvPr id="6" name="Picture 5">
            <a:extLst>
              <a:ext uri="{FF2B5EF4-FFF2-40B4-BE49-F238E27FC236}">
                <a16:creationId xmlns:a16="http://schemas.microsoft.com/office/drawing/2014/main" id="{F3089AA7-82AE-4192-99CE-3B5E1389C7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49808" y="2351217"/>
            <a:ext cx="4492380" cy="2994920"/>
          </a:xfrm>
          <a:prstGeom prst="rect">
            <a:avLst/>
          </a:prstGeom>
          <a:ln w="38100">
            <a:solidFill>
              <a:srgbClr val="92D050"/>
            </a:solidFill>
          </a:ln>
        </p:spPr>
      </p:pic>
    </p:spTree>
    <p:extLst>
      <p:ext uri="{BB962C8B-B14F-4D97-AF65-F5344CB8AC3E}">
        <p14:creationId xmlns:p14="http://schemas.microsoft.com/office/powerpoint/2010/main" val="39835523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29393F-5EC8-47F8-B10A-59D1D1DF9904}"/>
              </a:ext>
            </a:extLst>
          </p:cNvPr>
          <p:cNvSpPr>
            <a:spLocks noGrp="1"/>
          </p:cNvSpPr>
          <p:nvPr>
            <p:ph type="title"/>
          </p:nvPr>
        </p:nvSpPr>
        <p:spPr/>
        <p:txBody>
          <a:bodyPr/>
          <a:lstStyle/>
          <a:p>
            <a:pPr algn="ctr"/>
            <a:r>
              <a:rPr lang="en-US" dirty="0"/>
              <a:t>Impact On Jobs Unclear</a:t>
            </a:r>
          </a:p>
        </p:txBody>
      </p:sp>
      <p:sp>
        <p:nvSpPr>
          <p:cNvPr id="3" name="Content Placeholder 2">
            <a:extLst>
              <a:ext uri="{FF2B5EF4-FFF2-40B4-BE49-F238E27FC236}">
                <a16:creationId xmlns:a16="http://schemas.microsoft.com/office/drawing/2014/main" id="{D8313461-59FE-489E-BC3F-702725A9F253}"/>
              </a:ext>
            </a:extLst>
          </p:cNvPr>
          <p:cNvSpPr>
            <a:spLocks noGrp="1"/>
          </p:cNvSpPr>
          <p:nvPr>
            <p:ph idx="1"/>
          </p:nvPr>
        </p:nvSpPr>
        <p:spPr/>
        <p:txBody>
          <a:bodyPr>
            <a:normAutofit/>
          </a:bodyPr>
          <a:lstStyle/>
          <a:p>
            <a:pPr>
              <a:buFont typeface="Wingdings" panose="05000000000000000000" pitchFamily="2" charset="2"/>
              <a:buChar char="Ø"/>
            </a:pPr>
            <a:r>
              <a:rPr lang="en-US" sz="2800" dirty="0"/>
              <a:t>Frey/Osborne </a:t>
            </a:r>
            <a:r>
              <a:rPr lang="en-US" sz="2800" dirty="0">
                <a:hlinkClick r:id="rId2"/>
              </a:rPr>
              <a:t>prediction</a:t>
            </a:r>
            <a:r>
              <a:rPr lang="en-US" sz="2800" dirty="0"/>
              <a:t>:</a:t>
            </a:r>
          </a:p>
          <a:p>
            <a:pPr lvl="1">
              <a:buFont typeface="Wingdings" panose="05000000000000000000" pitchFamily="2" charset="2"/>
              <a:buChar char="Ø"/>
            </a:pPr>
            <a:r>
              <a:rPr lang="en-US" sz="2800" dirty="0"/>
              <a:t>47% of jobs can be automated does not mean that they will be</a:t>
            </a:r>
          </a:p>
        </p:txBody>
      </p:sp>
    </p:spTree>
    <p:extLst>
      <p:ext uri="{BB962C8B-B14F-4D97-AF65-F5344CB8AC3E}">
        <p14:creationId xmlns:p14="http://schemas.microsoft.com/office/powerpoint/2010/main" val="36305626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C0F6A0-FFFA-4CE2-BF64-4EF72B48016B}"/>
              </a:ext>
            </a:extLst>
          </p:cNvPr>
          <p:cNvSpPr>
            <a:spLocks noGrp="1"/>
          </p:cNvSpPr>
          <p:nvPr>
            <p:ph type="title"/>
          </p:nvPr>
        </p:nvSpPr>
        <p:spPr/>
        <p:txBody>
          <a:bodyPr/>
          <a:lstStyle/>
          <a:p>
            <a:pPr algn="ctr"/>
            <a:r>
              <a:rPr lang="en-US" dirty="0"/>
              <a:t>How is the World Regulating AI? </a:t>
            </a:r>
          </a:p>
        </p:txBody>
      </p:sp>
      <p:sp>
        <p:nvSpPr>
          <p:cNvPr id="3" name="Content Placeholder 2">
            <a:extLst>
              <a:ext uri="{FF2B5EF4-FFF2-40B4-BE49-F238E27FC236}">
                <a16:creationId xmlns:a16="http://schemas.microsoft.com/office/drawing/2014/main" id="{EAB78549-FB02-4EB1-96D8-81BF7ECF42C0}"/>
              </a:ext>
            </a:extLst>
          </p:cNvPr>
          <p:cNvSpPr>
            <a:spLocks noGrp="1"/>
          </p:cNvSpPr>
          <p:nvPr>
            <p:ph idx="1"/>
          </p:nvPr>
        </p:nvSpPr>
        <p:spPr>
          <a:xfrm>
            <a:off x="609600" y="1600200"/>
            <a:ext cx="10160000" cy="5136502"/>
          </a:xfrm>
        </p:spPr>
        <p:txBody>
          <a:bodyPr>
            <a:normAutofit fontScale="85000" lnSpcReduction="20000"/>
          </a:bodyPr>
          <a:lstStyle/>
          <a:p>
            <a:pPr>
              <a:buFont typeface="Wingdings" panose="05000000000000000000" pitchFamily="2" charset="2"/>
              <a:buChar char="Ø"/>
            </a:pPr>
            <a:r>
              <a:rPr lang="en-US" dirty="0"/>
              <a:t>For the time being, there is a lot of “soft law,” especially with respect to AI and Ethics.  </a:t>
            </a:r>
          </a:p>
          <a:p>
            <a:pPr>
              <a:buFont typeface="Wingdings" panose="05000000000000000000" pitchFamily="2" charset="2"/>
              <a:buChar char="Ø"/>
            </a:pPr>
            <a:endParaRPr lang="en-US" dirty="0"/>
          </a:p>
          <a:p>
            <a:pPr>
              <a:buFont typeface="Wingdings" panose="05000000000000000000" pitchFamily="2" charset="2"/>
              <a:buChar char="Ø"/>
            </a:pPr>
            <a:r>
              <a:rPr lang="en-US" dirty="0"/>
              <a:t>AI OECD AI </a:t>
            </a:r>
            <a:r>
              <a:rPr lang="en-US" dirty="0">
                <a:hlinkClick r:id="rId2"/>
              </a:rPr>
              <a:t>Principles</a:t>
            </a:r>
            <a:r>
              <a:rPr lang="en-US" dirty="0"/>
              <a:t>. – 5 Complementary Values-Based Principles for Responsible Stewardship of Trustworthy AI</a:t>
            </a:r>
          </a:p>
          <a:p>
            <a:pPr>
              <a:buFont typeface="Wingdings" panose="05000000000000000000" pitchFamily="2" charset="2"/>
              <a:buChar char="Ø"/>
            </a:pPr>
            <a:endParaRPr lang="en-US" dirty="0"/>
          </a:p>
          <a:p>
            <a:pPr marL="868680" lvl="1" indent="-457200">
              <a:buFont typeface="+mj-lt"/>
              <a:buAutoNum type="arabicPeriod"/>
            </a:pPr>
            <a:r>
              <a:rPr lang="en-US" dirty="0"/>
              <a:t>AI should benefit people and the planet by driving inclusive growth, sustainable development and well-being.</a:t>
            </a:r>
            <a:br>
              <a:rPr lang="en-US" dirty="0"/>
            </a:br>
            <a:endParaRPr lang="en-US" dirty="0"/>
          </a:p>
          <a:p>
            <a:pPr marL="868680" lvl="1" indent="-457200">
              <a:buFont typeface="+mj-lt"/>
              <a:buAutoNum type="arabicPeriod"/>
            </a:pPr>
            <a:r>
              <a:rPr lang="en-US" dirty="0"/>
              <a:t>AI systems should be designed in a way that respects the rule of law, human rights, democratic values and diversity, and they should include appropriate safeguards – for example, enabling human intervention where necessary – to ensure a fair and just society.</a:t>
            </a:r>
            <a:br>
              <a:rPr lang="en-US" dirty="0"/>
            </a:br>
            <a:endParaRPr lang="en-US" dirty="0"/>
          </a:p>
          <a:p>
            <a:pPr marL="868680" lvl="1" indent="-457200">
              <a:buFont typeface="+mj-lt"/>
              <a:buAutoNum type="arabicPeriod"/>
            </a:pPr>
            <a:r>
              <a:rPr lang="en-US" dirty="0"/>
              <a:t>There should be transparency and responsible disclosure around AI systems to ensure that people understand AI-based outcomes and can challenge them.</a:t>
            </a:r>
            <a:br>
              <a:rPr lang="en-US" dirty="0"/>
            </a:br>
            <a:endParaRPr lang="en-US" dirty="0"/>
          </a:p>
          <a:p>
            <a:pPr marL="868680" lvl="1" indent="-457200">
              <a:buFont typeface="+mj-lt"/>
              <a:buAutoNum type="arabicPeriod"/>
            </a:pPr>
            <a:r>
              <a:rPr lang="en-US" dirty="0"/>
              <a:t>AI systems must function in a robust, secure and safe way throughout their life cycles and potential risks should be continually assessed and managed.</a:t>
            </a:r>
            <a:br>
              <a:rPr lang="en-US" dirty="0"/>
            </a:br>
            <a:endParaRPr lang="en-US" dirty="0"/>
          </a:p>
          <a:p>
            <a:pPr marL="868680" lvl="1" indent="-457200">
              <a:buFont typeface="+mj-lt"/>
              <a:buAutoNum type="arabicPeriod"/>
            </a:pPr>
            <a:r>
              <a:rPr lang="en-US" dirty="0" err="1"/>
              <a:t>Organisations</a:t>
            </a:r>
            <a:r>
              <a:rPr lang="en-US" dirty="0"/>
              <a:t> and individuals developing, deploying or operating AI systems should be held accountable for their proper functioning in line with the above principles.</a:t>
            </a:r>
          </a:p>
        </p:txBody>
      </p:sp>
    </p:spTree>
    <p:extLst>
      <p:ext uri="{BB962C8B-B14F-4D97-AF65-F5344CB8AC3E}">
        <p14:creationId xmlns:p14="http://schemas.microsoft.com/office/powerpoint/2010/main" val="4404649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43F23-0C46-41D8-BF87-99259E640B8C}"/>
              </a:ext>
            </a:extLst>
          </p:cNvPr>
          <p:cNvSpPr>
            <a:spLocks noGrp="1"/>
          </p:cNvSpPr>
          <p:nvPr>
            <p:ph type="title"/>
          </p:nvPr>
        </p:nvSpPr>
        <p:spPr/>
        <p:txBody>
          <a:bodyPr/>
          <a:lstStyle/>
          <a:p>
            <a:pPr algn="ctr"/>
            <a:r>
              <a:rPr lang="en-US" dirty="0"/>
              <a:t>OECD AI Principles</a:t>
            </a:r>
          </a:p>
        </p:txBody>
      </p:sp>
      <p:sp>
        <p:nvSpPr>
          <p:cNvPr id="3" name="Content Placeholder 2">
            <a:extLst>
              <a:ext uri="{FF2B5EF4-FFF2-40B4-BE49-F238E27FC236}">
                <a16:creationId xmlns:a16="http://schemas.microsoft.com/office/drawing/2014/main" id="{E1F625EE-574F-4176-8E8C-F850FDFBCB45}"/>
              </a:ext>
            </a:extLst>
          </p:cNvPr>
          <p:cNvSpPr>
            <a:spLocks noGrp="1"/>
          </p:cNvSpPr>
          <p:nvPr>
            <p:ph idx="1"/>
          </p:nvPr>
        </p:nvSpPr>
        <p:spPr/>
        <p:txBody>
          <a:bodyPr>
            <a:normAutofit/>
          </a:bodyPr>
          <a:lstStyle/>
          <a:p>
            <a:pPr marL="114300" indent="0">
              <a:buNone/>
            </a:pPr>
            <a:r>
              <a:rPr lang="en-US" b="1" dirty="0"/>
              <a:t>1.3.Transparency and </a:t>
            </a:r>
            <a:r>
              <a:rPr lang="en-US" b="1" dirty="0" err="1"/>
              <a:t>explainability</a:t>
            </a:r>
            <a:endParaRPr lang="en-US" dirty="0"/>
          </a:p>
          <a:p>
            <a:pPr marL="114300" indent="0">
              <a:buNone/>
            </a:pPr>
            <a:r>
              <a:rPr lang="en-US" dirty="0"/>
              <a:t>AI Actors should commit to transparency and responsible disclosure regarding AI systems. To this end, they should provide meaningful information, appropriate to the context, and consistent with the state of art: </a:t>
            </a:r>
          </a:p>
          <a:p>
            <a:pPr marL="114300" indent="0">
              <a:buNone/>
            </a:pPr>
            <a:endParaRPr lang="en-US" dirty="0"/>
          </a:p>
          <a:p>
            <a:pPr marL="114300" indent="0">
              <a:buNone/>
            </a:pPr>
            <a:r>
              <a:rPr lang="en-US" dirty="0"/>
              <a:t>i.    to foster a general understanding of AI systems, </a:t>
            </a:r>
          </a:p>
          <a:p>
            <a:pPr marL="114300" indent="0">
              <a:buNone/>
            </a:pPr>
            <a:r>
              <a:rPr lang="en-US" dirty="0"/>
              <a:t>ii.   to make stakeholders aware of their interactions with AI systems, including in</a:t>
            </a:r>
          </a:p>
          <a:p>
            <a:pPr marL="114300" indent="0">
              <a:buNone/>
            </a:pPr>
            <a:r>
              <a:rPr lang="en-US" dirty="0"/>
              <a:t>      the workplace     </a:t>
            </a:r>
          </a:p>
          <a:p>
            <a:pPr marL="114300" indent="0">
              <a:buNone/>
            </a:pPr>
            <a:r>
              <a:rPr lang="en-US" dirty="0"/>
              <a:t>iii.  to enable those affected by an AI system to understand the outcome, and,  </a:t>
            </a:r>
          </a:p>
          <a:p>
            <a:pPr marL="114300" indent="0">
              <a:buNone/>
            </a:pPr>
            <a:r>
              <a:rPr lang="en-US" dirty="0"/>
              <a:t>iv.   to enable those adversely affected by an AI system to challenge its outcome based</a:t>
            </a:r>
          </a:p>
          <a:p>
            <a:pPr marL="114300" indent="0">
              <a:buNone/>
            </a:pPr>
            <a:r>
              <a:rPr lang="en-US" dirty="0"/>
              <a:t>       on plain and easy-to-understand information on the factors, and the logic that </a:t>
            </a:r>
          </a:p>
          <a:p>
            <a:pPr marL="114300" indent="0">
              <a:buNone/>
            </a:pPr>
            <a:r>
              <a:rPr lang="en-US" dirty="0"/>
              <a:t>       served as the basis for the prediction, recommendation or decision. </a:t>
            </a:r>
          </a:p>
        </p:txBody>
      </p:sp>
    </p:spTree>
    <p:extLst>
      <p:ext uri="{BB962C8B-B14F-4D97-AF65-F5344CB8AC3E}">
        <p14:creationId xmlns:p14="http://schemas.microsoft.com/office/powerpoint/2010/main" val="14158114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F21A20-BB35-4308-98DA-8CDBD54A98B2}"/>
              </a:ext>
            </a:extLst>
          </p:cNvPr>
          <p:cNvSpPr>
            <a:spLocks noGrp="1"/>
          </p:cNvSpPr>
          <p:nvPr>
            <p:ph type="title"/>
          </p:nvPr>
        </p:nvSpPr>
        <p:spPr/>
        <p:txBody>
          <a:bodyPr/>
          <a:lstStyle/>
          <a:p>
            <a:pPr algn="ctr"/>
            <a:r>
              <a:rPr lang="en-US" dirty="0"/>
              <a:t>OECD Principles Continued</a:t>
            </a:r>
          </a:p>
        </p:txBody>
      </p:sp>
      <p:sp>
        <p:nvSpPr>
          <p:cNvPr id="3" name="Content Placeholder 2">
            <a:extLst>
              <a:ext uri="{FF2B5EF4-FFF2-40B4-BE49-F238E27FC236}">
                <a16:creationId xmlns:a16="http://schemas.microsoft.com/office/drawing/2014/main" id="{9A04D3CE-6AE0-485E-AE1D-1AFD47E7C540}"/>
              </a:ext>
            </a:extLst>
          </p:cNvPr>
          <p:cNvSpPr>
            <a:spLocks noGrp="1"/>
          </p:cNvSpPr>
          <p:nvPr>
            <p:ph idx="1"/>
          </p:nvPr>
        </p:nvSpPr>
        <p:spPr/>
        <p:txBody>
          <a:bodyPr>
            <a:normAutofit lnSpcReduction="10000"/>
          </a:bodyPr>
          <a:lstStyle/>
          <a:p>
            <a:pPr marL="114300" indent="0">
              <a:buNone/>
            </a:pPr>
            <a:r>
              <a:rPr lang="en-US" b="1" dirty="0"/>
              <a:t>1.4.Robustness, security and safety </a:t>
            </a:r>
            <a:endParaRPr lang="en-US" dirty="0"/>
          </a:p>
          <a:p>
            <a:pPr marL="114300" indent="0">
              <a:buNone/>
            </a:pPr>
            <a:r>
              <a:rPr lang="en-US" dirty="0"/>
              <a:t>a) AI systems should be robust, secure and safe throughout their entire lifecycle so that, in conditions of normal use, foreseeable use or misuse, or other adverse conditions, they function appropriately and do not pose unreasonable safety risk.</a:t>
            </a:r>
          </a:p>
          <a:p>
            <a:pPr marL="114300" indent="0">
              <a:buNone/>
            </a:pPr>
            <a:r>
              <a:rPr lang="en-US" dirty="0"/>
              <a:t> </a:t>
            </a:r>
          </a:p>
          <a:p>
            <a:pPr marL="114300" indent="0">
              <a:buNone/>
            </a:pPr>
            <a:r>
              <a:rPr lang="en-US" dirty="0"/>
              <a:t>b) To this end, AI actors should ensure traceability, including in relation to datasets, processes and decisions made during the AI system lifecycle, to enable analysis of the AI system’s outcomes and responses to inquiry, appropriate to the context and consistent with the state of art.</a:t>
            </a:r>
          </a:p>
          <a:p>
            <a:pPr marL="114300" indent="0">
              <a:buNone/>
            </a:pPr>
            <a:endParaRPr lang="en-US" dirty="0"/>
          </a:p>
          <a:p>
            <a:pPr marL="114300" indent="0">
              <a:buNone/>
            </a:pPr>
            <a:r>
              <a:rPr lang="en-US" dirty="0"/>
              <a:t>c) AI actors should, based on their roles, the context, and their ability to act, apply a systematic risk management approach to each phase of the AI system lifecycle on a continuous basis to address risks related to AI systems, including privacy, digital security, safety and bias.</a:t>
            </a:r>
          </a:p>
          <a:p>
            <a:pPr marL="114300" indent="0">
              <a:buNone/>
            </a:pPr>
            <a:endParaRPr lang="en-US" dirty="0"/>
          </a:p>
        </p:txBody>
      </p:sp>
    </p:spTree>
    <p:extLst>
      <p:ext uri="{BB962C8B-B14F-4D97-AF65-F5344CB8AC3E}">
        <p14:creationId xmlns:p14="http://schemas.microsoft.com/office/powerpoint/2010/main" val="4589458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65C5EE-29FE-4E7D-9B14-0FBFD3304D42}"/>
              </a:ext>
            </a:extLst>
          </p:cNvPr>
          <p:cNvSpPr>
            <a:spLocks noGrp="1"/>
          </p:cNvSpPr>
          <p:nvPr>
            <p:ph type="title"/>
          </p:nvPr>
        </p:nvSpPr>
        <p:spPr/>
        <p:txBody>
          <a:bodyPr/>
          <a:lstStyle/>
          <a:p>
            <a:pPr algn="ctr"/>
            <a:r>
              <a:rPr lang="en-US" dirty="0"/>
              <a:t>OECD Principles Continued</a:t>
            </a:r>
          </a:p>
        </p:txBody>
      </p:sp>
      <p:sp>
        <p:nvSpPr>
          <p:cNvPr id="3" name="Content Placeholder 2">
            <a:extLst>
              <a:ext uri="{FF2B5EF4-FFF2-40B4-BE49-F238E27FC236}">
                <a16:creationId xmlns:a16="http://schemas.microsoft.com/office/drawing/2014/main" id="{A575F744-7856-41B5-8E63-4FFA4CEB6B1E}"/>
              </a:ext>
            </a:extLst>
          </p:cNvPr>
          <p:cNvSpPr>
            <a:spLocks noGrp="1"/>
          </p:cNvSpPr>
          <p:nvPr>
            <p:ph idx="1"/>
          </p:nvPr>
        </p:nvSpPr>
        <p:spPr/>
        <p:txBody>
          <a:bodyPr/>
          <a:lstStyle/>
          <a:p>
            <a:pPr marL="114300" indent="0">
              <a:buNone/>
            </a:pPr>
            <a:endParaRPr lang="en-US" dirty="0"/>
          </a:p>
          <a:p>
            <a:pPr marL="114300" indent="0">
              <a:buNone/>
            </a:pPr>
            <a:r>
              <a:rPr lang="en-US" b="1" dirty="0"/>
              <a:t>1.5.Accountability </a:t>
            </a:r>
            <a:endParaRPr lang="en-US" dirty="0"/>
          </a:p>
          <a:p>
            <a:pPr marL="114300" indent="0">
              <a:buNone/>
            </a:pPr>
            <a:endParaRPr lang="en-US" dirty="0"/>
          </a:p>
          <a:p>
            <a:pPr marL="114300" indent="0">
              <a:buNone/>
            </a:pPr>
            <a:r>
              <a:rPr lang="en-US" dirty="0"/>
              <a:t>AI actors should be accountable for the proper functioning of AI systems and for the respect of the above principles, based on their roles, the context, and consistent with the state of art. </a:t>
            </a:r>
          </a:p>
          <a:p>
            <a:pPr marL="114300" indent="0">
              <a:buNone/>
            </a:pPr>
            <a:endParaRPr lang="en-US" dirty="0"/>
          </a:p>
        </p:txBody>
      </p:sp>
    </p:spTree>
    <p:extLst>
      <p:ext uri="{BB962C8B-B14F-4D97-AF65-F5344CB8AC3E}">
        <p14:creationId xmlns:p14="http://schemas.microsoft.com/office/powerpoint/2010/main" val="25834866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1FDEF1-D2F2-404C-AB54-23569AC7FB59}"/>
              </a:ext>
            </a:extLst>
          </p:cNvPr>
          <p:cNvSpPr>
            <a:spLocks noGrp="1"/>
          </p:cNvSpPr>
          <p:nvPr>
            <p:ph type="title"/>
          </p:nvPr>
        </p:nvSpPr>
        <p:spPr/>
        <p:txBody>
          <a:bodyPr/>
          <a:lstStyle/>
          <a:p>
            <a:pPr algn="ctr"/>
            <a:r>
              <a:rPr lang="en-US" dirty="0"/>
              <a:t>United States Strategy</a:t>
            </a:r>
          </a:p>
        </p:txBody>
      </p:sp>
      <p:sp>
        <p:nvSpPr>
          <p:cNvPr id="3" name="Content Placeholder 2">
            <a:extLst>
              <a:ext uri="{FF2B5EF4-FFF2-40B4-BE49-F238E27FC236}">
                <a16:creationId xmlns:a16="http://schemas.microsoft.com/office/drawing/2014/main" id="{A23485B3-3A8E-4626-9B25-4B2A31A6B5C7}"/>
              </a:ext>
            </a:extLst>
          </p:cNvPr>
          <p:cNvSpPr>
            <a:spLocks noGrp="1"/>
          </p:cNvSpPr>
          <p:nvPr>
            <p:ph idx="1"/>
          </p:nvPr>
        </p:nvSpPr>
        <p:spPr/>
        <p:txBody>
          <a:bodyPr/>
          <a:lstStyle/>
          <a:p>
            <a:pPr marL="114300" indent="0">
              <a:buNone/>
            </a:pPr>
            <a:r>
              <a:rPr lang="en-US" dirty="0"/>
              <a:t>The National Artificial Intelligence Research and Development </a:t>
            </a:r>
            <a:r>
              <a:rPr lang="en-US" dirty="0">
                <a:hlinkClick r:id="rId2"/>
              </a:rPr>
              <a:t>Strategic Plan</a:t>
            </a:r>
            <a:r>
              <a:rPr lang="en-US" dirty="0"/>
              <a:t>: 2019 Update.  </a:t>
            </a:r>
          </a:p>
          <a:p>
            <a:pPr marL="114300" indent="0">
              <a:buNone/>
            </a:pPr>
            <a:endParaRPr lang="en-US" dirty="0"/>
          </a:p>
          <a:p>
            <a:pPr marL="571500" indent="-457200">
              <a:buAutoNum type="arabicParenR"/>
            </a:pPr>
            <a:r>
              <a:rPr lang="en-US" dirty="0"/>
              <a:t>Long-term investments</a:t>
            </a:r>
          </a:p>
          <a:p>
            <a:pPr marL="571500" indent="-457200">
              <a:buAutoNum type="arabicParenR"/>
            </a:pPr>
            <a:r>
              <a:rPr lang="en-US" dirty="0"/>
              <a:t>Human-AI collaboration</a:t>
            </a:r>
          </a:p>
          <a:p>
            <a:pPr marL="571500" indent="-457200">
              <a:buAutoNum type="arabicParenR"/>
            </a:pPr>
            <a:r>
              <a:rPr lang="en-US" dirty="0"/>
              <a:t>Ethical, legal, and societal issues</a:t>
            </a:r>
          </a:p>
          <a:p>
            <a:pPr marL="571500" indent="-457200">
              <a:buAutoNum type="arabicParenR"/>
            </a:pPr>
            <a:r>
              <a:rPr lang="en-US" dirty="0"/>
              <a:t>Safety and security</a:t>
            </a:r>
          </a:p>
          <a:p>
            <a:pPr marL="571500" indent="-457200">
              <a:buAutoNum type="arabicParenR"/>
            </a:pPr>
            <a:r>
              <a:rPr lang="en-US" dirty="0"/>
              <a:t>Shared public datasets for training/testing</a:t>
            </a:r>
          </a:p>
          <a:p>
            <a:pPr marL="571500" indent="-457200">
              <a:buAutoNum type="arabicParenR"/>
            </a:pPr>
            <a:r>
              <a:rPr lang="en-US" dirty="0"/>
              <a:t>Standards and benchmarks</a:t>
            </a:r>
          </a:p>
          <a:p>
            <a:pPr marL="571500" indent="-457200">
              <a:buAutoNum type="arabicParenR"/>
            </a:pPr>
            <a:r>
              <a:rPr lang="en-US" dirty="0"/>
              <a:t>Workforce needs  </a:t>
            </a:r>
          </a:p>
          <a:p>
            <a:pPr marL="571500" indent="-457200">
              <a:buAutoNum type="arabicParenR"/>
            </a:pPr>
            <a:r>
              <a:rPr lang="en-US" dirty="0"/>
              <a:t>Public/Private Partnerships                                              </a:t>
            </a:r>
          </a:p>
        </p:txBody>
      </p:sp>
    </p:spTree>
    <p:extLst>
      <p:ext uri="{BB962C8B-B14F-4D97-AF65-F5344CB8AC3E}">
        <p14:creationId xmlns:p14="http://schemas.microsoft.com/office/powerpoint/2010/main" val="10977420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A647B-ECB8-4DD2-9EEE-5C17129ABAA9}"/>
              </a:ext>
            </a:extLst>
          </p:cNvPr>
          <p:cNvSpPr>
            <a:spLocks noGrp="1"/>
          </p:cNvSpPr>
          <p:nvPr>
            <p:ph type="title"/>
          </p:nvPr>
        </p:nvSpPr>
        <p:spPr/>
        <p:txBody>
          <a:bodyPr/>
          <a:lstStyle/>
          <a:p>
            <a:pPr algn="ctr"/>
            <a:r>
              <a:rPr lang="en-US" dirty="0"/>
              <a:t>Strategy 3 Is of Greatest Interest</a:t>
            </a:r>
          </a:p>
        </p:txBody>
      </p:sp>
      <p:sp>
        <p:nvSpPr>
          <p:cNvPr id="3" name="Content Placeholder 2">
            <a:extLst>
              <a:ext uri="{FF2B5EF4-FFF2-40B4-BE49-F238E27FC236}">
                <a16:creationId xmlns:a16="http://schemas.microsoft.com/office/drawing/2014/main" id="{1992EBC1-D147-41AF-84A6-85A35EEB39CA}"/>
              </a:ext>
            </a:extLst>
          </p:cNvPr>
          <p:cNvSpPr>
            <a:spLocks noGrp="1"/>
          </p:cNvSpPr>
          <p:nvPr>
            <p:ph idx="1"/>
          </p:nvPr>
        </p:nvSpPr>
        <p:spPr/>
        <p:txBody>
          <a:bodyPr/>
          <a:lstStyle/>
          <a:p>
            <a:pPr>
              <a:buFont typeface="Wingdings" panose="05000000000000000000" pitchFamily="2" charset="2"/>
              <a:buChar char="Ø"/>
            </a:pPr>
            <a:r>
              <a:rPr lang="en-US" dirty="0"/>
              <a:t>DARPA Explainable AI (XAI) program – create a suite of ML techniques that produce more explainable AI systems while maintaining high level of learning performance (prediction accuracy)</a:t>
            </a:r>
          </a:p>
          <a:p>
            <a:pPr>
              <a:buFont typeface="Wingdings" panose="05000000000000000000" pitchFamily="2" charset="2"/>
              <a:buChar char="Ø"/>
            </a:pPr>
            <a:endParaRPr lang="en-US" dirty="0"/>
          </a:p>
          <a:p>
            <a:pPr>
              <a:buFont typeface="Wingdings" panose="05000000000000000000" pitchFamily="2" charset="2"/>
              <a:buChar char="Ø"/>
            </a:pPr>
            <a:r>
              <a:rPr lang="en-US" dirty="0"/>
              <a:t>NSF and Amazon working on research focused on AI fairness</a:t>
            </a:r>
          </a:p>
        </p:txBody>
      </p:sp>
    </p:spTree>
    <p:extLst>
      <p:ext uri="{BB962C8B-B14F-4D97-AF65-F5344CB8AC3E}">
        <p14:creationId xmlns:p14="http://schemas.microsoft.com/office/powerpoint/2010/main" val="11197987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A2296A-B13A-401D-8555-96C88D0E9479}"/>
              </a:ext>
            </a:extLst>
          </p:cNvPr>
          <p:cNvSpPr>
            <a:spLocks noGrp="1"/>
          </p:cNvSpPr>
          <p:nvPr>
            <p:ph type="title"/>
          </p:nvPr>
        </p:nvSpPr>
        <p:spPr/>
        <p:txBody>
          <a:bodyPr/>
          <a:lstStyle/>
          <a:p>
            <a:pPr algn="ctr"/>
            <a:r>
              <a:rPr lang="en-US" dirty="0"/>
              <a:t>Strategy 3 Continued</a:t>
            </a:r>
          </a:p>
        </p:txBody>
      </p:sp>
      <p:sp>
        <p:nvSpPr>
          <p:cNvPr id="3" name="Content Placeholder 2">
            <a:extLst>
              <a:ext uri="{FF2B5EF4-FFF2-40B4-BE49-F238E27FC236}">
                <a16:creationId xmlns:a16="http://schemas.microsoft.com/office/drawing/2014/main" id="{5FCD038C-C279-4979-8043-7015CAECF062}"/>
              </a:ext>
            </a:extLst>
          </p:cNvPr>
          <p:cNvSpPr>
            <a:spLocks noGrp="1"/>
          </p:cNvSpPr>
          <p:nvPr>
            <p:ph idx="1"/>
          </p:nvPr>
        </p:nvSpPr>
        <p:spPr/>
        <p:txBody>
          <a:bodyPr/>
          <a:lstStyle/>
          <a:p>
            <a:pPr marL="114300" indent="0">
              <a:buNone/>
            </a:pPr>
            <a:endParaRPr lang="en-US" dirty="0"/>
          </a:p>
          <a:p>
            <a:pPr marL="114300" indent="0">
              <a:buNone/>
            </a:pPr>
            <a:r>
              <a:rPr lang="en-US" dirty="0"/>
              <a:t>How can architectures for ethical AI be designed? </a:t>
            </a:r>
          </a:p>
          <a:p>
            <a:pPr marL="114300" indent="0">
              <a:buNone/>
            </a:pPr>
            <a:endParaRPr lang="en-US" dirty="0"/>
          </a:p>
          <a:p>
            <a:pPr>
              <a:buFont typeface="Wingdings" panose="05000000000000000000" pitchFamily="2" charset="2"/>
              <a:buChar char="Ø"/>
            </a:pPr>
            <a:r>
              <a:rPr lang="en-US" dirty="0"/>
              <a:t>Two-tier monitor architecture that separates operational AI from a legal/ethics assessment agent</a:t>
            </a:r>
          </a:p>
          <a:p>
            <a:pPr>
              <a:buFont typeface="Wingdings" panose="05000000000000000000" pitchFamily="2" charset="2"/>
              <a:buChar char="Ø"/>
            </a:pPr>
            <a:r>
              <a:rPr lang="en-US" dirty="0"/>
              <a:t>Safety engineering overseen by assessment agency – agent is actually overseeing the engineering</a:t>
            </a:r>
          </a:p>
          <a:p>
            <a:pPr>
              <a:buFont typeface="Wingdings" panose="05000000000000000000" pitchFamily="2" charset="2"/>
              <a:buChar char="Ø"/>
            </a:pPr>
            <a:r>
              <a:rPr lang="en-US" dirty="0"/>
              <a:t>Ethical architecture using set theoretic principles, combined with logical constraints on AI system behavior that restrict action to conform to ethical doctrine </a:t>
            </a:r>
          </a:p>
        </p:txBody>
      </p:sp>
    </p:spTree>
    <p:extLst>
      <p:ext uri="{BB962C8B-B14F-4D97-AF65-F5344CB8AC3E}">
        <p14:creationId xmlns:p14="http://schemas.microsoft.com/office/powerpoint/2010/main" val="38891316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3ACF4-0B34-4424-9031-53B5E01F0B08}"/>
              </a:ext>
            </a:extLst>
          </p:cNvPr>
          <p:cNvSpPr>
            <a:spLocks noGrp="1"/>
          </p:cNvSpPr>
          <p:nvPr>
            <p:ph type="title"/>
          </p:nvPr>
        </p:nvSpPr>
        <p:spPr/>
        <p:txBody>
          <a:bodyPr/>
          <a:lstStyle/>
          <a:p>
            <a:pPr algn="ctr"/>
            <a:r>
              <a:rPr lang="en-US" dirty="0"/>
              <a:t>Standards Are Key for Operationalization</a:t>
            </a:r>
          </a:p>
        </p:txBody>
      </p:sp>
      <p:sp>
        <p:nvSpPr>
          <p:cNvPr id="3" name="Content Placeholder 2">
            <a:extLst>
              <a:ext uri="{FF2B5EF4-FFF2-40B4-BE49-F238E27FC236}">
                <a16:creationId xmlns:a16="http://schemas.microsoft.com/office/drawing/2014/main" id="{55EE903F-5FBD-4BBF-8D38-B23A5B1A8CA2}"/>
              </a:ext>
            </a:extLst>
          </p:cNvPr>
          <p:cNvSpPr>
            <a:spLocks noGrp="1"/>
          </p:cNvSpPr>
          <p:nvPr>
            <p:ph idx="1"/>
          </p:nvPr>
        </p:nvSpPr>
        <p:spPr/>
        <p:txBody>
          <a:bodyPr>
            <a:normAutofit/>
          </a:bodyPr>
          <a:lstStyle/>
          <a:p>
            <a:pPr marL="114300" indent="0">
              <a:buNone/>
            </a:pPr>
            <a:r>
              <a:rPr lang="en-US" dirty="0">
                <a:hlinkClick r:id="rId2"/>
              </a:rPr>
              <a:t>NIST Draft Plan</a:t>
            </a:r>
            <a:r>
              <a:rPr lang="en-US" dirty="0"/>
              <a:t> for Federal Engagement in AI Standards Development is Important</a:t>
            </a:r>
          </a:p>
          <a:p>
            <a:pPr marL="114300" indent="0">
              <a:buNone/>
            </a:pPr>
            <a:endParaRPr lang="en-US" dirty="0"/>
          </a:p>
          <a:p>
            <a:pPr lvl="0"/>
            <a:r>
              <a:rPr lang="en-US" dirty="0"/>
              <a:t>Everything in the plan is important but prioritization needed.</a:t>
            </a:r>
          </a:p>
          <a:p>
            <a:pPr lvl="0"/>
            <a:r>
              <a:rPr lang="en-US" dirty="0"/>
              <a:t>Tools for accountability and auditing (algorithmic transparency) really important.  Working on this internationally crucial.  Make this applicable across sectors.</a:t>
            </a:r>
          </a:p>
          <a:p>
            <a:pPr lvl="0"/>
            <a:r>
              <a:rPr lang="en-US" dirty="0"/>
              <a:t>Reinforce point that ethics considerations should be tied to risk to humans.</a:t>
            </a:r>
          </a:p>
          <a:p>
            <a:pPr lvl="0"/>
            <a:r>
              <a:rPr lang="en-US" dirty="0"/>
              <a:t>Privacy should indeed be incorporated into standards for PII AI applications.</a:t>
            </a:r>
          </a:p>
          <a:p>
            <a:pPr lvl="0"/>
            <a:r>
              <a:rPr lang="en-US" dirty="0"/>
              <a:t>Support all forms of collaborative models for standards development, including open source and Federal open data, consistent with respect for the contribution that private sector proprietary models can also make.</a:t>
            </a:r>
          </a:p>
          <a:p>
            <a:pPr lvl="0"/>
            <a:r>
              <a:rPr lang="en-US" dirty="0"/>
              <a:t>Increase data discoverability and access to Federal government data.  </a:t>
            </a:r>
          </a:p>
          <a:p>
            <a:pPr marL="114300" indent="0">
              <a:buNone/>
            </a:pPr>
            <a:endParaRPr lang="en-US" dirty="0"/>
          </a:p>
        </p:txBody>
      </p:sp>
    </p:spTree>
    <p:extLst>
      <p:ext uri="{BB962C8B-B14F-4D97-AF65-F5344CB8AC3E}">
        <p14:creationId xmlns:p14="http://schemas.microsoft.com/office/powerpoint/2010/main" val="40721778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415ED-EC77-4D06-9CD9-B1246AE13815}"/>
              </a:ext>
            </a:extLst>
          </p:cNvPr>
          <p:cNvSpPr>
            <a:spLocks noGrp="1"/>
          </p:cNvSpPr>
          <p:nvPr>
            <p:ph type="title"/>
          </p:nvPr>
        </p:nvSpPr>
        <p:spPr/>
        <p:txBody>
          <a:bodyPr/>
          <a:lstStyle/>
          <a:p>
            <a:pPr algn="ctr"/>
            <a:r>
              <a:rPr lang="en-US" dirty="0"/>
              <a:t>Tools Are Also Needed</a:t>
            </a:r>
          </a:p>
        </p:txBody>
      </p:sp>
      <p:sp>
        <p:nvSpPr>
          <p:cNvPr id="3" name="Content Placeholder 2">
            <a:extLst>
              <a:ext uri="{FF2B5EF4-FFF2-40B4-BE49-F238E27FC236}">
                <a16:creationId xmlns:a16="http://schemas.microsoft.com/office/drawing/2014/main" id="{1ECCC33E-E369-4D3D-BFF6-D6A15D01F1DB}"/>
              </a:ext>
            </a:extLst>
          </p:cNvPr>
          <p:cNvSpPr>
            <a:spLocks noGrp="1"/>
          </p:cNvSpPr>
          <p:nvPr>
            <p:ph idx="1"/>
          </p:nvPr>
        </p:nvSpPr>
        <p:spPr/>
        <p:txBody>
          <a:bodyPr>
            <a:normAutofit/>
          </a:bodyPr>
          <a:lstStyle/>
          <a:p>
            <a:pPr>
              <a:buFont typeface="Wingdings" panose="05000000000000000000" pitchFamily="2" charset="2"/>
              <a:buChar char="Ø"/>
            </a:pPr>
            <a:r>
              <a:rPr lang="en-US" sz="2800" dirty="0"/>
              <a:t>Lots of different tools needed. </a:t>
            </a:r>
          </a:p>
          <a:p>
            <a:pPr>
              <a:buFont typeface="Wingdings" panose="05000000000000000000" pitchFamily="2" charset="2"/>
              <a:buChar char="Ø"/>
            </a:pPr>
            <a:r>
              <a:rPr lang="en-US" sz="2800" dirty="0"/>
              <a:t>Policymakers likely to focus on tools for accountability and auditing to enable examination of an AI system’s output, including traceability, to provide a record of events such as their implementation, testing, and completion. </a:t>
            </a:r>
          </a:p>
        </p:txBody>
      </p:sp>
    </p:spTree>
    <p:extLst>
      <p:ext uri="{BB962C8B-B14F-4D97-AF65-F5344CB8AC3E}">
        <p14:creationId xmlns:p14="http://schemas.microsoft.com/office/powerpoint/2010/main" val="797368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txBox="1">
            <a:spLocks/>
          </p:cNvSpPr>
          <p:nvPr/>
        </p:nvSpPr>
        <p:spPr>
          <a:xfrm>
            <a:off x="95676" y="381000"/>
            <a:ext cx="10972800" cy="1143000"/>
          </a:xfrm>
          <a:prstGeom prst="rect">
            <a:avLst/>
          </a:prstGeom>
        </p:spPr>
        <p:txBody>
          <a:bodyPr vert="horz" lIns="121920" tIns="60960" rIns="121920" bIns="60960" rtlCol="0" anchor="ctr">
            <a:normAutofit/>
          </a:bodyPr>
          <a:lstStyle>
            <a:lvl1pPr algn="ctr" defTabSz="914400" rtl="0" eaLnBrk="1" latinLnBrk="0" hangingPunct="1">
              <a:spcBef>
                <a:spcPct val="0"/>
              </a:spcBef>
              <a:buNone/>
              <a:defRPr sz="3600" b="0" i="0" kern="1200">
                <a:solidFill>
                  <a:schemeClr val="tx1">
                    <a:lumMod val="75000"/>
                    <a:lumOff val="25000"/>
                  </a:schemeClr>
                </a:solidFill>
                <a:effectLst/>
                <a:latin typeface="Arial Narrow" panose="020B0606020202030204" pitchFamily="34" charset="0"/>
                <a:ea typeface="Arial Narrow" panose="020B0606020202030204" pitchFamily="34" charset="0"/>
                <a:cs typeface="Arial Narrow" panose="020B0606020202030204" pitchFamily="34" charset="0"/>
              </a:defRPr>
            </a:lvl1pPr>
          </a:lstStyle>
          <a:p>
            <a:r>
              <a:rPr lang="en-US" sz="4600" spc="-100" dirty="0">
                <a:solidFill>
                  <a:srgbClr val="073E87"/>
                </a:solidFill>
                <a:latin typeface="Cambria"/>
                <a:ea typeface="+mj-ea"/>
                <a:cs typeface="+mj-cs"/>
              </a:rPr>
              <a:t>But First: A Word About SIIA</a:t>
            </a:r>
            <a:endParaRPr lang="en-US" sz="4600" dirty="0">
              <a:solidFill>
                <a:schemeClr val="bg2"/>
              </a:solidFill>
              <a:latin typeface="Calibri" panose="020F0502020204030204" pitchFamily="34" charset="0"/>
            </a:endParaRPr>
          </a:p>
        </p:txBody>
      </p:sp>
      <p:grpSp>
        <p:nvGrpSpPr>
          <p:cNvPr id="7" name="Group 6"/>
          <p:cNvGrpSpPr/>
          <p:nvPr/>
        </p:nvGrpSpPr>
        <p:grpSpPr>
          <a:xfrm>
            <a:off x="1673006" y="4787361"/>
            <a:ext cx="7388368" cy="658369"/>
            <a:chOff x="1752594" y="3943350"/>
            <a:chExt cx="5541276" cy="493777"/>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0" y="3943350"/>
              <a:ext cx="2721870" cy="493777"/>
            </a:xfrm>
            <a:prstGeom prst="rect">
              <a:avLst/>
            </a:prstGeom>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2594" y="3946398"/>
              <a:ext cx="2743206" cy="490729"/>
            </a:xfrm>
            <a:prstGeom prst="rect">
              <a:avLst/>
            </a:prstGeom>
          </p:spPr>
        </p:pic>
      </p:grpSp>
      <p:grpSp>
        <p:nvGrpSpPr>
          <p:cNvPr id="10" name="Group 9"/>
          <p:cNvGrpSpPr/>
          <p:nvPr/>
        </p:nvGrpSpPr>
        <p:grpSpPr>
          <a:xfrm>
            <a:off x="641520" y="1945687"/>
            <a:ext cx="9806684" cy="2549773"/>
            <a:chOff x="390117" y="1573740"/>
            <a:chExt cx="9310736" cy="2420825"/>
          </a:xfrm>
        </p:grpSpPr>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0117" y="2849569"/>
              <a:ext cx="2457730" cy="1064477"/>
            </a:xfrm>
            <a:prstGeom prst="rect">
              <a:avLst/>
            </a:prstGeom>
          </p:spPr>
        </p:pic>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44182" y="2897801"/>
              <a:ext cx="2665234" cy="1064477"/>
            </a:xfrm>
            <a:prstGeom prst="rect">
              <a:avLst/>
            </a:prstGeom>
          </p:spPr>
        </p:pic>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5067" y="1573740"/>
              <a:ext cx="3055786" cy="1169607"/>
            </a:xfrm>
            <a:prstGeom prst="rect">
              <a:avLst/>
            </a:prstGeom>
          </p:spPr>
        </p:pic>
        <p:pic>
          <p:nvPicPr>
            <p:cNvPr id="14" name="Picture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924863" y="2930088"/>
              <a:ext cx="2209800" cy="1064477"/>
            </a:xfrm>
            <a:prstGeom prst="rect">
              <a:avLst/>
            </a:prstGeom>
          </p:spPr>
        </p:pic>
      </p:grpSp>
      <p:pic>
        <p:nvPicPr>
          <p:cNvPr id="15" name="Picture 1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01159" y="2016674"/>
            <a:ext cx="3098800" cy="1206500"/>
          </a:xfrm>
          <a:prstGeom prst="rect">
            <a:avLst/>
          </a:prstGeom>
        </p:spPr>
      </p:pic>
      <p:cxnSp>
        <p:nvCxnSpPr>
          <p:cNvPr id="16" name="Straight Connector 15"/>
          <p:cNvCxnSpPr>
            <a:cxnSpLocks/>
          </p:cNvCxnSpPr>
          <p:nvPr/>
        </p:nvCxnSpPr>
        <p:spPr>
          <a:xfrm>
            <a:off x="0" y="1524000"/>
            <a:ext cx="11206716" cy="0"/>
          </a:xfrm>
          <a:prstGeom prst="line">
            <a:avLst/>
          </a:prstGeom>
          <a:ln w="6350" cmpd="sng">
            <a:solidFill>
              <a:srgbClr val="BAD2DA"/>
            </a:solidFill>
          </a:ln>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22F898CD-22C2-4FBD-9E69-09C08F59663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334871" y="1945688"/>
            <a:ext cx="2749791" cy="1231907"/>
          </a:xfrm>
          <a:prstGeom prst="rect">
            <a:avLst/>
          </a:prstGeom>
        </p:spPr>
      </p:pic>
    </p:spTree>
    <p:extLst>
      <p:ext uri="{BB962C8B-B14F-4D97-AF65-F5344CB8AC3E}">
        <p14:creationId xmlns:p14="http://schemas.microsoft.com/office/powerpoint/2010/main" val="3646536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D63769-E468-4049-8F59-CF6CEC3A4796}"/>
              </a:ext>
            </a:extLst>
          </p:cNvPr>
          <p:cNvSpPr>
            <a:spLocks noGrp="1"/>
          </p:cNvSpPr>
          <p:nvPr>
            <p:ph type="title"/>
          </p:nvPr>
        </p:nvSpPr>
        <p:spPr/>
        <p:txBody>
          <a:bodyPr/>
          <a:lstStyle/>
          <a:p>
            <a:pPr algn="ctr"/>
            <a:r>
              <a:rPr lang="en-US" dirty="0"/>
              <a:t>EU High-Level Expert Group on AI</a:t>
            </a:r>
          </a:p>
        </p:txBody>
      </p:sp>
      <p:sp>
        <p:nvSpPr>
          <p:cNvPr id="3" name="Content Placeholder 2">
            <a:extLst>
              <a:ext uri="{FF2B5EF4-FFF2-40B4-BE49-F238E27FC236}">
                <a16:creationId xmlns:a16="http://schemas.microsoft.com/office/drawing/2014/main" id="{D852C888-BB1A-4A26-AAD0-F7734FFD5A3D}"/>
              </a:ext>
            </a:extLst>
          </p:cNvPr>
          <p:cNvSpPr>
            <a:spLocks noGrp="1"/>
          </p:cNvSpPr>
          <p:nvPr>
            <p:ph idx="1"/>
          </p:nvPr>
        </p:nvSpPr>
        <p:spPr/>
        <p:txBody>
          <a:bodyPr>
            <a:normAutofit fontScale="85000" lnSpcReduction="20000"/>
          </a:bodyPr>
          <a:lstStyle/>
          <a:p>
            <a:pPr marL="114300" indent="0">
              <a:buNone/>
            </a:pPr>
            <a:endParaRPr lang="en-US" dirty="0"/>
          </a:p>
          <a:p>
            <a:pPr marL="114300" indent="0">
              <a:buNone/>
            </a:pPr>
            <a:r>
              <a:rPr lang="en-US" dirty="0">
                <a:hlinkClick r:id="rId2"/>
              </a:rPr>
              <a:t>Ethics Guidelines </a:t>
            </a:r>
            <a:r>
              <a:rPr lang="en-US" dirty="0"/>
              <a:t>– Seven Steps to Achieve “Trustworthy AI”</a:t>
            </a:r>
          </a:p>
          <a:p>
            <a:pPr marL="114300" indent="0">
              <a:buNone/>
            </a:pPr>
            <a:endParaRPr lang="en-US" dirty="0"/>
          </a:p>
          <a:p>
            <a:pPr marL="571500" indent="-457200">
              <a:buFont typeface="+mj-lt"/>
              <a:buAutoNum type="arabicPeriod"/>
            </a:pPr>
            <a:r>
              <a:rPr lang="en-US" dirty="0"/>
              <a:t>Human agency and oversight</a:t>
            </a:r>
            <a:r>
              <a:rPr lang="en-US" i="1" dirty="0"/>
              <a:t> </a:t>
            </a:r>
          </a:p>
          <a:p>
            <a:pPr marL="571500" indent="-457200">
              <a:buFont typeface="+mj-lt"/>
              <a:buAutoNum type="arabicPeriod"/>
            </a:pPr>
            <a:endParaRPr lang="en-US" i="1" dirty="0"/>
          </a:p>
          <a:p>
            <a:pPr marL="571500" indent="-457200">
              <a:buFont typeface="+mj-lt"/>
              <a:buAutoNum type="arabicPeriod"/>
            </a:pPr>
            <a:r>
              <a:rPr lang="en-US" dirty="0"/>
              <a:t>Technical robustness and safety </a:t>
            </a:r>
          </a:p>
          <a:p>
            <a:pPr marL="571500" indent="-457200">
              <a:buFont typeface="+mj-lt"/>
              <a:buAutoNum type="arabicPeriod"/>
            </a:pPr>
            <a:endParaRPr lang="en-US" i="1" dirty="0"/>
          </a:p>
          <a:p>
            <a:pPr marL="571500" indent="-457200">
              <a:buFont typeface="+mj-lt"/>
              <a:buAutoNum type="arabicPeriod"/>
            </a:pPr>
            <a:r>
              <a:rPr lang="en-US" dirty="0"/>
              <a:t>Privacy and data governance</a:t>
            </a:r>
          </a:p>
          <a:p>
            <a:pPr marL="571500" indent="-457200">
              <a:buFont typeface="+mj-lt"/>
              <a:buAutoNum type="arabicPeriod"/>
            </a:pPr>
            <a:endParaRPr lang="en-US" dirty="0"/>
          </a:p>
          <a:p>
            <a:pPr marL="571500" indent="-457200">
              <a:buFont typeface="+mj-lt"/>
              <a:buAutoNum type="arabicPeriod"/>
            </a:pPr>
            <a:r>
              <a:rPr lang="en-US" dirty="0"/>
              <a:t>Transparency </a:t>
            </a:r>
          </a:p>
          <a:p>
            <a:pPr marL="571500" indent="-457200">
              <a:buFont typeface="+mj-lt"/>
              <a:buAutoNum type="arabicPeriod"/>
            </a:pPr>
            <a:endParaRPr lang="en-US" i="1" dirty="0"/>
          </a:p>
          <a:p>
            <a:pPr marL="571500" indent="-457200">
              <a:buFont typeface="+mj-lt"/>
              <a:buAutoNum type="arabicPeriod"/>
            </a:pPr>
            <a:r>
              <a:rPr lang="en-US" dirty="0"/>
              <a:t>Diversity, non-discrimination and fairness </a:t>
            </a:r>
          </a:p>
          <a:p>
            <a:pPr marL="571500" indent="-457200">
              <a:buFont typeface="+mj-lt"/>
              <a:buAutoNum type="arabicPeriod"/>
            </a:pPr>
            <a:endParaRPr lang="en-US" dirty="0"/>
          </a:p>
          <a:p>
            <a:pPr marL="571500" indent="-457200">
              <a:buFont typeface="+mj-lt"/>
              <a:buAutoNum type="arabicPeriod"/>
            </a:pPr>
            <a:r>
              <a:rPr lang="en-US" dirty="0"/>
              <a:t>Societal and environmental wellbeing </a:t>
            </a:r>
          </a:p>
          <a:p>
            <a:pPr marL="571500" indent="-457200">
              <a:buFont typeface="+mj-lt"/>
              <a:buAutoNum type="arabicPeriod"/>
            </a:pPr>
            <a:endParaRPr lang="en-US" dirty="0"/>
          </a:p>
          <a:p>
            <a:pPr marL="571500" indent="-457200">
              <a:buFont typeface="+mj-lt"/>
              <a:buAutoNum type="arabicPeriod"/>
            </a:pPr>
            <a:r>
              <a:rPr lang="en-US" dirty="0"/>
              <a:t>Accountability </a:t>
            </a:r>
          </a:p>
          <a:p>
            <a:endParaRPr lang="en-US" dirty="0"/>
          </a:p>
          <a:p>
            <a:pPr marL="114300" indent="0">
              <a:buNone/>
            </a:pPr>
            <a:endParaRPr lang="en-US" dirty="0"/>
          </a:p>
        </p:txBody>
      </p:sp>
    </p:spTree>
    <p:extLst>
      <p:ext uri="{BB962C8B-B14F-4D97-AF65-F5344CB8AC3E}">
        <p14:creationId xmlns:p14="http://schemas.microsoft.com/office/powerpoint/2010/main" val="60654900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193FA-0977-4C5F-9A5C-A277AC0DD606}"/>
              </a:ext>
            </a:extLst>
          </p:cNvPr>
          <p:cNvSpPr>
            <a:spLocks noGrp="1"/>
          </p:cNvSpPr>
          <p:nvPr>
            <p:ph type="title"/>
          </p:nvPr>
        </p:nvSpPr>
        <p:spPr/>
        <p:txBody>
          <a:bodyPr/>
          <a:lstStyle/>
          <a:p>
            <a:pPr algn="ctr"/>
            <a:r>
              <a:rPr lang="en-US" dirty="0"/>
              <a:t>High-Level Expert Group </a:t>
            </a:r>
            <a:br>
              <a:rPr lang="en-US" dirty="0"/>
            </a:br>
            <a:r>
              <a:rPr lang="en-US" dirty="0"/>
              <a:t>Continued</a:t>
            </a:r>
          </a:p>
        </p:txBody>
      </p:sp>
      <p:sp>
        <p:nvSpPr>
          <p:cNvPr id="3" name="Content Placeholder 2">
            <a:extLst>
              <a:ext uri="{FF2B5EF4-FFF2-40B4-BE49-F238E27FC236}">
                <a16:creationId xmlns:a16="http://schemas.microsoft.com/office/drawing/2014/main" id="{9F6D062D-489E-4564-BB61-4DF638B61643}"/>
              </a:ext>
            </a:extLst>
          </p:cNvPr>
          <p:cNvSpPr>
            <a:spLocks noGrp="1"/>
          </p:cNvSpPr>
          <p:nvPr>
            <p:ph idx="1"/>
          </p:nvPr>
        </p:nvSpPr>
        <p:spPr/>
        <p:txBody>
          <a:bodyPr>
            <a:normAutofit lnSpcReduction="10000"/>
          </a:bodyPr>
          <a:lstStyle/>
          <a:p>
            <a:pPr marL="114300" indent="0">
              <a:buNone/>
            </a:pPr>
            <a:endParaRPr lang="en-US" dirty="0"/>
          </a:p>
          <a:p>
            <a:pPr marL="114300" indent="0">
              <a:buNone/>
            </a:pPr>
            <a:r>
              <a:rPr lang="en-US" dirty="0"/>
              <a:t>Expert Group </a:t>
            </a:r>
            <a:r>
              <a:rPr lang="en-US" dirty="0">
                <a:hlinkClick r:id="rId2"/>
              </a:rPr>
              <a:t>Policy Recommendations</a:t>
            </a:r>
            <a:r>
              <a:rPr lang="en-US" dirty="0"/>
              <a:t>  </a:t>
            </a:r>
          </a:p>
          <a:p>
            <a:pPr marL="114300" indent="0">
              <a:buNone/>
            </a:pPr>
            <a:endParaRPr lang="en-US" dirty="0"/>
          </a:p>
          <a:p>
            <a:pPr>
              <a:buFont typeface="Wingdings" panose="05000000000000000000" pitchFamily="2" charset="2"/>
              <a:buChar char="Ø"/>
            </a:pPr>
            <a:r>
              <a:rPr lang="en-US" i="1" dirty="0"/>
              <a:t>Where an AI-based service does not run properly or when an individual so requests, he or she should be able to interact with a human interlocutor, when there is a significant impact on the individual. </a:t>
            </a:r>
            <a:endParaRPr lang="en-US" dirty="0"/>
          </a:p>
          <a:p>
            <a:pPr>
              <a:buFont typeface="Wingdings" panose="05000000000000000000" pitchFamily="2" charset="2"/>
              <a:buChar char="Ø"/>
            </a:pPr>
            <a:endParaRPr lang="en-US" i="1" dirty="0"/>
          </a:p>
          <a:p>
            <a:pPr>
              <a:buFont typeface="Wingdings" panose="05000000000000000000" pitchFamily="2" charset="2"/>
              <a:buChar char="Ø"/>
            </a:pPr>
            <a:r>
              <a:rPr lang="en-US" i="1" dirty="0"/>
              <a:t>Set up a single point of contact for individuals, for example by deploying natural user interfaces that can redirect individuals to the sought after information or service in an easily accessible </a:t>
            </a:r>
            <a:endParaRPr lang="en-US" dirty="0"/>
          </a:p>
          <a:p>
            <a:pPr>
              <a:buFont typeface="Wingdings" panose="05000000000000000000" pitchFamily="2" charset="2"/>
              <a:buChar char="Ø"/>
            </a:pPr>
            <a:endParaRPr lang="en-US" i="1" dirty="0"/>
          </a:p>
          <a:p>
            <a:pPr>
              <a:buFont typeface="Wingdings" panose="05000000000000000000" pitchFamily="2" charset="2"/>
              <a:buChar char="Ø"/>
            </a:pPr>
            <a:r>
              <a:rPr lang="en-US" i="1" dirty="0"/>
              <a:t>Develop tools to ensure that public services can be deployed for all, and in a manner that safeguards individuals’ fundamental rights, democracy and the rule of law. </a:t>
            </a:r>
            <a:r>
              <a:rPr lang="en-US" dirty="0"/>
              <a:t> </a:t>
            </a:r>
          </a:p>
          <a:p>
            <a:pPr marL="114300" indent="0">
              <a:buNone/>
            </a:pPr>
            <a:endParaRPr lang="en-US" dirty="0"/>
          </a:p>
        </p:txBody>
      </p:sp>
    </p:spTree>
    <p:extLst>
      <p:ext uri="{BB962C8B-B14F-4D97-AF65-F5344CB8AC3E}">
        <p14:creationId xmlns:p14="http://schemas.microsoft.com/office/powerpoint/2010/main" val="1752447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9F3A3-36E3-4701-AE93-51D91D213B51}"/>
              </a:ext>
            </a:extLst>
          </p:cNvPr>
          <p:cNvSpPr>
            <a:spLocks noGrp="1"/>
          </p:cNvSpPr>
          <p:nvPr>
            <p:ph type="title"/>
          </p:nvPr>
        </p:nvSpPr>
        <p:spPr/>
        <p:txBody>
          <a:bodyPr/>
          <a:lstStyle/>
          <a:p>
            <a:pPr algn="ctr"/>
            <a:r>
              <a:rPr lang="en-US" dirty="0"/>
              <a:t>International AI Approaches </a:t>
            </a:r>
          </a:p>
        </p:txBody>
      </p:sp>
      <p:sp>
        <p:nvSpPr>
          <p:cNvPr id="3" name="Content Placeholder 2">
            <a:extLst>
              <a:ext uri="{FF2B5EF4-FFF2-40B4-BE49-F238E27FC236}">
                <a16:creationId xmlns:a16="http://schemas.microsoft.com/office/drawing/2014/main" id="{4A4062F9-555D-4589-82D4-157441FE390D}"/>
              </a:ext>
            </a:extLst>
          </p:cNvPr>
          <p:cNvSpPr>
            <a:spLocks noGrp="1"/>
          </p:cNvSpPr>
          <p:nvPr>
            <p:ph idx="1"/>
          </p:nvPr>
        </p:nvSpPr>
        <p:spPr/>
        <p:txBody>
          <a:bodyPr>
            <a:normAutofit/>
          </a:bodyPr>
          <a:lstStyle/>
          <a:p>
            <a:pPr>
              <a:buFont typeface="Wingdings" panose="05000000000000000000" pitchFamily="2" charset="2"/>
              <a:buChar char="Ø"/>
            </a:pPr>
            <a:r>
              <a:rPr lang="en-US" sz="3200" dirty="0"/>
              <a:t>Elliott School of International Affairs “Digital Trade and Data Governance </a:t>
            </a:r>
            <a:r>
              <a:rPr lang="en-US" sz="3200" dirty="0">
                <a:hlinkClick r:id="rId2"/>
              </a:rPr>
              <a:t>Hub</a:t>
            </a:r>
            <a:r>
              <a:rPr lang="en-US" sz="3200" dirty="0"/>
              <a:t>.”   </a:t>
            </a:r>
          </a:p>
          <a:p>
            <a:pPr lvl="1">
              <a:buFont typeface="Wingdings" panose="05000000000000000000" pitchFamily="2" charset="2"/>
              <a:buChar char="Ø"/>
            </a:pPr>
            <a:r>
              <a:rPr lang="en-US" sz="3200" dirty="0"/>
              <a:t>Lists and provides some detail on Argentina, Australia, Brazil, Canada, China, France, Germany, EU, India, Japan, Kenya, Mexico, South Korea, UK and US AI plans/strategies.</a:t>
            </a:r>
          </a:p>
        </p:txBody>
      </p:sp>
    </p:spTree>
    <p:extLst>
      <p:ext uri="{BB962C8B-B14F-4D97-AF65-F5344CB8AC3E}">
        <p14:creationId xmlns:p14="http://schemas.microsoft.com/office/powerpoint/2010/main" val="21681215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1256F5-495B-4711-BB59-0CFE24B1ECA1}"/>
              </a:ext>
            </a:extLst>
          </p:cNvPr>
          <p:cNvSpPr>
            <a:spLocks noGrp="1"/>
          </p:cNvSpPr>
          <p:nvPr>
            <p:ph type="title"/>
          </p:nvPr>
        </p:nvSpPr>
        <p:spPr>
          <a:xfrm>
            <a:off x="609600" y="274637"/>
            <a:ext cx="10160000" cy="973871"/>
          </a:xfrm>
        </p:spPr>
        <p:txBody>
          <a:bodyPr/>
          <a:lstStyle/>
          <a:p>
            <a:pPr algn="ctr"/>
            <a:r>
              <a:rPr lang="en-US" dirty="0"/>
              <a:t>How Should We Regulate AI?</a:t>
            </a:r>
          </a:p>
        </p:txBody>
      </p:sp>
      <p:sp>
        <p:nvSpPr>
          <p:cNvPr id="3" name="Content Placeholder 2">
            <a:extLst>
              <a:ext uri="{FF2B5EF4-FFF2-40B4-BE49-F238E27FC236}">
                <a16:creationId xmlns:a16="http://schemas.microsoft.com/office/drawing/2014/main" id="{3F5D16B3-BD67-4BCC-B598-7B083131AAE4}"/>
              </a:ext>
            </a:extLst>
          </p:cNvPr>
          <p:cNvSpPr>
            <a:spLocks noGrp="1"/>
          </p:cNvSpPr>
          <p:nvPr>
            <p:ph idx="1"/>
          </p:nvPr>
        </p:nvSpPr>
        <p:spPr>
          <a:xfrm>
            <a:off x="609600" y="1907931"/>
            <a:ext cx="10160000" cy="4492869"/>
          </a:xfrm>
        </p:spPr>
        <p:txBody>
          <a:bodyPr>
            <a:normAutofit/>
          </a:bodyPr>
          <a:lstStyle/>
          <a:p>
            <a:pPr>
              <a:buFont typeface="Wingdings" panose="05000000000000000000" pitchFamily="2" charset="2"/>
              <a:buChar char="Ø"/>
            </a:pPr>
            <a:endParaRPr lang="en-US" sz="2800" dirty="0"/>
          </a:p>
          <a:p>
            <a:pPr>
              <a:buFont typeface="Wingdings" panose="05000000000000000000" pitchFamily="2" charset="2"/>
              <a:buChar char="Ø"/>
            </a:pPr>
            <a:r>
              <a:rPr lang="en-US" sz="2800" dirty="0"/>
              <a:t>Be Domain-Specific!</a:t>
            </a:r>
          </a:p>
          <a:p>
            <a:pPr>
              <a:buFont typeface="Wingdings" panose="05000000000000000000" pitchFamily="2" charset="2"/>
              <a:buChar char="Ø"/>
            </a:pPr>
            <a:endParaRPr lang="en-US" sz="2800" dirty="0"/>
          </a:p>
          <a:p>
            <a:pPr>
              <a:buFont typeface="Wingdings" panose="05000000000000000000" pitchFamily="2" charset="2"/>
              <a:buChar char="Ø"/>
            </a:pPr>
            <a:r>
              <a:rPr lang="en-US" sz="2800" dirty="0"/>
              <a:t>Recognize there are </a:t>
            </a:r>
            <a:r>
              <a:rPr lang="en-US" sz="2800" dirty="0">
                <a:hlinkClick r:id="rId2"/>
              </a:rPr>
              <a:t>many</a:t>
            </a:r>
            <a:r>
              <a:rPr lang="en-US" sz="2800" dirty="0"/>
              <a:t> different applications of AI.</a:t>
            </a:r>
          </a:p>
        </p:txBody>
      </p:sp>
    </p:spTree>
    <p:extLst>
      <p:ext uri="{BB962C8B-B14F-4D97-AF65-F5344CB8AC3E}">
        <p14:creationId xmlns:p14="http://schemas.microsoft.com/office/powerpoint/2010/main" val="2177403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D612F5-2520-473F-8701-2597CCBE4601}"/>
              </a:ext>
            </a:extLst>
          </p:cNvPr>
          <p:cNvSpPr>
            <a:spLocks noGrp="1"/>
          </p:cNvSpPr>
          <p:nvPr>
            <p:ph type="title"/>
          </p:nvPr>
        </p:nvSpPr>
        <p:spPr/>
        <p:txBody>
          <a:bodyPr/>
          <a:lstStyle/>
          <a:p>
            <a:pPr algn="ctr"/>
            <a:r>
              <a:rPr lang="en-US" dirty="0"/>
              <a:t>Examples of Applications</a:t>
            </a:r>
          </a:p>
        </p:txBody>
      </p:sp>
      <p:sp>
        <p:nvSpPr>
          <p:cNvPr id="3" name="Content Placeholder 2">
            <a:extLst>
              <a:ext uri="{FF2B5EF4-FFF2-40B4-BE49-F238E27FC236}">
                <a16:creationId xmlns:a16="http://schemas.microsoft.com/office/drawing/2014/main" id="{B2CBE3EF-FA01-4BFF-BFA9-6819F598BF23}"/>
              </a:ext>
            </a:extLst>
          </p:cNvPr>
          <p:cNvSpPr>
            <a:spLocks noGrp="1"/>
          </p:cNvSpPr>
          <p:nvPr>
            <p:ph idx="1"/>
          </p:nvPr>
        </p:nvSpPr>
        <p:spPr/>
        <p:txBody>
          <a:bodyPr>
            <a:normAutofit fontScale="92500" lnSpcReduction="10000"/>
          </a:bodyPr>
          <a:lstStyle/>
          <a:p>
            <a:pPr marL="114300" indent="0">
              <a:buNone/>
            </a:pPr>
            <a:r>
              <a:rPr lang="en-US" dirty="0"/>
              <a:t>See this </a:t>
            </a:r>
            <a:r>
              <a:rPr lang="en-US" dirty="0">
                <a:hlinkClick r:id="rId2"/>
              </a:rPr>
              <a:t>piece</a:t>
            </a:r>
            <a:r>
              <a:rPr lang="en-US" dirty="0"/>
              <a:t> on 11 different applications. </a:t>
            </a:r>
          </a:p>
          <a:p>
            <a:pPr>
              <a:buFont typeface="Wingdings" panose="05000000000000000000" pitchFamily="2" charset="2"/>
              <a:buChar char="Ø"/>
            </a:pPr>
            <a:r>
              <a:rPr lang="en-US" b="1" dirty="0"/>
              <a:t>Artificial Narrow Intelligence, “weak AI” </a:t>
            </a:r>
            <a:r>
              <a:rPr lang="en-US" dirty="0"/>
              <a:t>– one task at a time. E.g. Siri or Bixby.</a:t>
            </a:r>
          </a:p>
          <a:p>
            <a:pPr>
              <a:buFont typeface="Wingdings" panose="05000000000000000000" pitchFamily="2" charset="2"/>
              <a:buChar char="Ø"/>
            </a:pPr>
            <a:r>
              <a:rPr lang="en-US" b="1" dirty="0"/>
              <a:t>Artificial General Intelligence, “strong AI” </a:t>
            </a:r>
            <a:r>
              <a:rPr lang="en-US" dirty="0"/>
              <a:t>– no real applications now.</a:t>
            </a:r>
          </a:p>
          <a:p>
            <a:pPr>
              <a:buFont typeface="Wingdings" panose="05000000000000000000" pitchFamily="2" charset="2"/>
              <a:buChar char="Ø"/>
            </a:pPr>
            <a:r>
              <a:rPr lang="en-US" b="1" dirty="0"/>
              <a:t>Big data </a:t>
            </a:r>
            <a:r>
              <a:rPr lang="en-US" dirty="0"/>
              <a:t>– derives info. from data too complex for standard data analysis. E.g. Netflix.</a:t>
            </a:r>
          </a:p>
          <a:p>
            <a:pPr>
              <a:buFont typeface="Wingdings" panose="05000000000000000000" pitchFamily="2" charset="2"/>
              <a:buChar char="Ø"/>
            </a:pPr>
            <a:r>
              <a:rPr lang="en-US" b="1" dirty="0"/>
              <a:t>Computer vision </a:t>
            </a:r>
            <a:r>
              <a:rPr lang="en-US" dirty="0"/>
              <a:t>– processing of visual images. E.g. images that Tesla cars see.</a:t>
            </a:r>
          </a:p>
          <a:p>
            <a:pPr>
              <a:buFont typeface="Wingdings" panose="05000000000000000000" pitchFamily="2" charset="2"/>
              <a:buChar char="Ø"/>
            </a:pPr>
            <a:r>
              <a:rPr lang="en-US" b="1" dirty="0"/>
              <a:t>Data mining </a:t>
            </a:r>
            <a:r>
              <a:rPr lang="en-US" dirty="0"/>
              <a:t>– sorting thru large sets of data. E.g. Amazon analysis of purchases.</a:t>
            </a:r>
          </a:p>
          <a:p>
            <a:pPr>
              <a:buFont typeface="Wingdings" panose="05000000000000000000" pitchFamily="2" charset="2"/>
              <a:buChar char="Ø"/>
            </a:pPr>
            <a:r>
              <a:rPr lang="en-US" b="1" dirty="0"/>
              <a:t>Machine Learning </a:t>
            </a:r>
            <a:r>
              <a:rPr lang="en-US" dirty="0"/>
              <a:t>– machines learning without being explicitly being programmed. E.g.  Targeted ads on social media, virtual voice assistants on cell phones, facial recognition software on social media websites, Google Maps or cellphone GPS data. </a:t>
            </a:r>
          </a:p>
          <a:p>
            <a:pPr>
              <a:buFont typeface="Wingdings" panose="05000000000000000000" pitchFamily="2" charset="2"/>
              <a:buChar char="Ø"/>
            </a:pPr>
            <a:r>
              <a:rPr lang="en-US" b="1" dirty="0"/>
              <a:t>Deep Learning </a:t>
            </a:r>
            <a:r>
              <a:rPr lang="en-US" dirty="0"/>
              <a:t>– teaching computers how to learn by rote.  E.g. </a:t>
            </a:r>
            <a:r>
              <a:rPr lang="en-US" dirty="0" err="1"/>
              <a:t>Avs</a:t>
            </a:r>
            <a:r>
              <a:rPr lang="en-US" dirty="0"/>
              <a:t> and VAs.</a:t>
            </a:r>
          </a:p>
          <a:p>
            <a:pPr>
              <a:buFont typeface="Wingdings" panose="05000000000000000000" pitchFamily="2" charset="2"/>
              <a:buChar char="Ø"/>
            </a:pPr>
            <a:r>
              <a:rPr lang="en-US" b="1" dirty="0"/>
              <a:t>Convolutional neural networks </a:t>
            </a:r>
            <a:r>
              <a:rPr lang="en-US" dirty="0"/>
              <a:t>– analysis of visual network using multilayer perceptions. E.g. identification of objects within scenes.</a:t>
            </a:r>
          </a:p>
          <a:p>
            <a:pPr>
              <a:buFont typeface="Wingdings" panose="05000000000000000000" pitchFamily="2" charset="2"/>
              <a:buChar char="Ø"/>
            </a:pPr>
            <a:r>
              <a:rPr lang="en-US" b="1" dirty="0"/>
              <a:t>Generative adversarial networks </a:t>
            </a:r>
            <a:r>
              <a:rPr lang="en-US" dirty="0"/>
              <a:t>– networks that can generate seemingly authentic photos.</a:t>
            </a:r>
          </a:p>
          <a:p>
            <a:pPr>
              <a:buFont typeface="Wingdings" panose="05000000000000000000" pitchFamily="2" charset="2"/>
              <a:buChar char="Ø"/>
            </a:pPr>
            <a:r>
              <a:rPr lang="en-US" b="1" dirty="0"/>
              <a:t>Natural language processing </a:t>
            </a:r>
            <a:r>
              <a:rPr lang="en-US" dirty="0"/>
              <a:t>– analysis of language.  E.g. speech-to text conversion of VMs.                                             </a:t>
            </a:r>
          </a:p>
          <a:p>
            <a:pPr marL="114300" indent="0">
              <a:buNone/>
            </a:pPr>
            <a:endParaRPr lang="en-US" dirty="0"/>
          </a:p>
          <a:p>
            <a:pPr marL="114300" indent="0">
              <a:buNone/>
            </a:pPr>
            <a:endParaRPr lang="en-US" dirty="0"/>
          </a:p>
        </p:txBody>
      </p:sp>
    </p:spTree>
    <p:extLst>
      <p:ext uri="{BB962C8B-B14F-4D97-AF65-F5344CB8AC3E}">
        <p14:creationId xmlns:p14="http://schemas.microsoft.com/office/powerpoint/2010/main" val="3778104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E95531-9BC4-4720-94F2-2A312AF188B0}"/>
              </a:ext>
            </a:extLst>
          </p:cNvPr>
          <p:cNvSpPr>
            <a:spLocks noGrp="1"/>
          </p:cNvSpPr>
          <p:nvPr>
            <p:ph type="title"/>
          </p:nvPr>
        </p:nvSpPr>
        <p:spPr/>
        <p:txBody>
          <a:bodyPr/>
          <a:lstStyle/>
          <a:p>
            <a:pPr algn="ctr"/>
            <a:r>
              <a:rPr lang="en-US" dirty="0"/>
              <a:t>Examples of AI Impact On Law, Regulation, Trade Agreements</a:t>
            </a:r>
          </a:p>
        </p:txBody>
      </p:sp>
      <p:sp>
        <p:nvSpPr>
          <p:cNvPr id="3" name="Content Placeholder 2">
            <a:extLst>
              <a:ext uri="{FF2B5EF4-FFF2-40B4-BE49-F238E27FC236}">
                <a16:creationId xmlns:a16="http://schemas.microsoft.com/office/drawing/2014/main" id="{D87DBD0D-E209-4758-9851-F608E40E0E3C}"/>
              </a:ext>
            </a:extLst>
          </p:cNvPr>
          <p:cNvSpPr>
            <a:spLocks noGrp="1"/>
          </p:cNvSpPr>
          <p:nvPr>
            <p:ph idx="1"/>
          </p:nvPr>
        </p:nvSpPr>
        <p:spPr>
          <a:xfrm>
            <a:off x="609600" y="1916722"/>
            <a:ext cx="10160000" cy="4484077"/>
          </a:xfrm>
        </p:spPr>
        <p:txBody>
          <a:bodyPr/>
          <a:lstStyle/>
          <a:p>
            <a:pPr>
              <a:buFont typeface="Wingdings" panose="05000000000000000000" pitchFamily="2" charset="2"/>
              <a:buChar char="Ø"/>
            </a:pPr>
            <a:r>
              <a:rPr lang="en-US" dirty="0"/>
              <a:t>Automated </a:t>
            </a:r>
            <a:r>
              <a:rPr lang="en-US" dirty="0" err="1"/>
              <a:t>Decisionmaking</a:t>
            </a:r>
            <a:r>
              <a:rPr lang="en-US" dirty="0"/>
              <a:t> And </a:t>
            </a:r>
            <a:r>
              <a:rPr lang="en-US" dirty="0" err="1"/>
              <a:t>Explainability</a:t>
            </a:r>
            <a:endParaRPr lang="en-US" dirty="0"/>
          </a:p>
          <a:p>
            <a:pPr>
              <a:buFont typeface="Wingdings" panose="05000000000000000000" pitchFamily="2" charset="2"/>
              <a:buChar char="Ø"/>
            </a:pPr>
            <a:endParaRPr lang="en-US" dirty="0"/>
          </a:p>
          <a:p>
            <a:pPr>
              <a:buFont typeface="Wingdings" panose="05000000000000000000" pitchFamily="2" charset="2"/>
              <a:buChar char="Ø"/>
            </a:pPr>
            <a:r>
              <a:rPr lang="en-US" dirty="0"/>
              <a:t>Bias/Transparency</a:t>
            </a:r>
          </a:p>
          <a:p>
            <a:pPr>
              <a:buFont typeface="Wingdings" panose="05000000000000000000" pitchFamily="2" charset="2"/>
              <a:buChar char="Ø"/>
            </a:pPr>
            <a:endParaRPr lang="en-US" dirty="0"/>
          </a:p>
          <a:p>
            <a:pPr>
              <a:buFont typeface="Wingdings" panose="05000000000000000000" pitchFamily="2" charset="2"/>
              <a:buChar char="Ø"/>
            </a:pPr>
            <a:r>
              <a:rPr lang="en-US" dirty="0"/>
              <a:t>Text And Data Mining   </a:t>
            </a:r>
          </a:p>
          <a:p>
            <a:pPr marL="114300" indent="0">
              <a:buNone/>
            </a:pPr>
            <a:endParaRPr lang="en-US" dirty="0"/>
          </a:p>
          <a:p>
            <a:pPr marL="114300" indent="0">
              <a:buNone/>
            </a:pPr>
            <a:r>
              <a:rPr lang="en-US" dirty="0"/>
              <a:t> </a:t>
            </a:r>
          </a:p>
        </p:txBody>
      </p:sp>
    </p:spTree>
    <p:extLst>
      <p:ext uri="{BB962C8B-B14F-4D97-AF65-F5344CB8AC3E}">
        <p14:creationId xmlns:p14="http://schemas.microsoft.com/office/powerpoint/2010/main" val="29887144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3EF139-2F5A-422E-A519-19C5F3E1C4FD}"/>
              </a:ext>
            </a:extLst>
          </p:cNvPr>
          <p:cNvSpPr>
            <a:spLocks noGrp="1"/>
          </p:cNvSpPr>
          <p:nvPr>
            <p:ph type="title"/>
          </p:nvPr>
        </p:nvSpPr>
        <p:spPr/>
        <p:txBody>
          <a:bodyPr/>
          <a:lstStyle/>
          <a:p>
            <a:pPr algn="ctr"/>
            <a:r>
              <a:rPr lang="en-US" dirty="0"/>
              <a:t>“Conflation” is an Issue</a:t>
            </a:r>
          </a:p>
        </p:txBody>
      </p:sp>
      <p:sp>
        <p:nvSpPr>
          <p:cNvPr id="3" name="Content Placeholder 2">
            <a:extLst>
              <a:ext uri="{FF2B5EF4-FFF2-40B4-BE49-F238E27FC236}">
                <a16:creationId xmlns:a16="http://schemas.microsoft.com/office/drawing/2014/main" id="{17CE6076-B4C2-4E64-A934-9B0471F2479B}"/>
              </a:ext>
            </a:extLst>
          </p:cNvPr>
          <p:cNvSpPr>
            <a:spLocks noGrp="1"/>
          </p:cNvSpPr>
          <p:nvPr>
            <p:ph idx="1"/>
          </p:nvPr>
        </p:nvSpPr>
        <p:spPr/>
        <p:txBody>
          <a:bodyPr>
            <a:normAutofit/>
          </a:bodyPr>
          <a:lstStyle/>
          <a:p>
            <a:pPr>
              <a:buFont typeface="Wingdings" panose="05000000000000000000" pitchFamily="2" charset="2"/>
              <a:buChar char="Ø"/>
            </a:pPr>
            <a:r>
              <a:rPr lang="en-US" sz="3200" dirty="0"/>
              <a:t>Artificial Intelligence and Automated </a:t>
            </a:r>
            <a:r>
              <a:rPr lang="en-US" sz="3200" dirty="0" err="1"/>
              <a:t>Decisionmaking</a:t>
            </a:r>
            <a:r>
              <a:rPr lang="en-US" sz="3200" dirty="0"/>
              <a:t> are often conflated.   </a:t>
            </a:r>
          </a:p>
          <a:p>
            <a:pPr lvl="1">
              <a:buFont typeface="Wingdings" panose="05000000000000000000" pitchFamily="2" charset="2"/>
              <a:buChar char="Ø"/>
            </a:pPr>
            <a:r>
              <a:rPr lang="en-US" sz="3200" dirty="0"/>
              <a:t>In the United States, this often means dealing with questions of bias.  </a:t>
            </a:r>
          </a:p>
          <a:p>
            <a:pPr lvl="1">
              <a:buFont typeface="Wingdings" panose="05000000000000000000" pitchFamily="2" charset="2"/>
              <a:buChar char="Ø"/>
            </a:pPr>
            <a:r>
              <a:rPr lang="en-US" sz="3200" dirty="0"/>
              <a:t>In the EU, it is all about how to comply with the GDPR’s rules on automated </a:t>
            </a:r>
            <a:r>
              <a:rPr lang="en-US" sz="3200" dirty="0" err="1"/>
              <a:t>decisionmaking</a:t>
            </a:r>
            <a:r>
              <a:rPr lang="en-US" sz="3200" dirty="0"/>
              <a:t>.  </a:t>
            </a:r>
          </a:p>
        </p:txBody>
      </p:sp>
    </p:spTree>
    <p:extLst>
      <p:ext uri="{BB962C8B-B14F-4D97-AF65-F5344CB8AC3E}">
        <p14:creationId xmlns:p14="http://schemas.microsoft.com/office/powerpoint/2010/main" val="19562782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6F708F-B0B8-4CEA-A6CE-BB379FF2F995}"/>
              </a:ext>
            </a:extLst>
          </p:cNvPr>
          <p:cNvSpPr>
            <a:spLocks noGrp="1"/>
          </p:cNvSpPr>
          <p:nvPr>
            <p:ph type="title"/>
          </p:nvPr>
        </p:nvSpPr>
        <p:spPr/>
        <p:txBody>
          <a:bodyPr/>
          <a:lstStyle/>
          <a:p>
            <a:pPr algn="ctr"/>
            <a:r>
              <a:rPr lang="en-US" dirty="0"/>
              <a:t>Take A Look At The GDPR</a:t>
            </a:r>
          </a:p>
        </p:txBody>
      </p:sp>
      <p:sp>
        <p:nvSpPr>
          <p:cNvPr id="3" name="Content Placeholder 2">
            <a:extLst>
              <a:ext uri="{FF2B5EF4-FFF2-40B4-BE49-F238E27FC236}">
                <a16:creationId xmlns:a16="http://schemas.microsoft.com/office/drawing/2014/main" id="{18393161-3082-47A7-AE7C-3EB1C80809CA}"/>
              </a:ext>
            </a:extLst>
          </p:cNvPr>
          <p:cNvSpPr>
            <a:spLocks noGrp="1"/>
          </p:cNvSpPr>
          <p:nvPr>
            <p:ph idx="1"/>
          </p:nvPr>
        </p:nvSpPr>
        <p:spPr/>
        <p:txBody>
          <a:bodyPr>
            <a:normAutofit fontScale="92500" lnSpcReduction="20000"/>
          </a:bodyPr>
          <a:lstStyle/>
          <a:p>
            <a:pPr>
              <a:buFont typeface="Wingdings" panose="05000000000000000000" pitchFamily="2" charset="2"/>
              <a:buChar char="Ø"/>
            </a:pPr>
            <a:r>
              <a:rPr lang="en-US" sz="1800" dirty="0"/>
              <a:t>GDPR’s </a:t>
            </a:r>
            <a:r>
              <a:rPr lang="en-US" sz="1800" dirty="0">
                <a:hlinkClick r:id="rId2"/>
              </a:rPr>
              <a:t>Article 22</a:t>
            </a:r>
            <a:r>
              <a:rPr lang="en-US" sz="1800" dirty="0"/>
              <a:t>. </a:t>
            </a:r>
          </a:p>
          <a:p>
            <a:pPr>
              <a:buFont typeface="Wingdings" panose="05000000000000000000" pitchFamily="2" charset="2"/>
              <a:buChar char="Ø"/>
            </a:pPr>
            <a:endParaRPr lang="en-US" sz="1800" dirty="0"/>
          </a:p>
          <a:p>
            <a:pPr lvl="1" fontAlgn="base">
              <a:buFont typeface="Wingdings" panose="05000000000000000000" pitchFamily="2" charset="2"/>
              <a:buChar char="Ø"/>
            </a:pPr>
            <a:r>
              <a:rPr lang="en-US" sz="1800" dirty="0"/>
              <a:t>The data subject shall have the right not to be subject to a decision based solely on automated processing, including profiling, which produces legal effects concerning him or her or similarly significantly affects him or her.</a:t>
            </a:r>
          </a:p>
          <a:p>
            <a:pPr fontAlgn="base">
              <a:buFont typeface="Wingdings" panose="05000000000000000000" pitchFamily="2" charset="2"/>
              <a:buChar char="Ø"/>
            </a:pPr>
            <a:endParaRPr lang="en-US" sz="1800" dirty="0"/>
          </a:p>
          <a:p>
            <a:pPr lvl="1" fontAlgn="base">
              <a:buFont typeface="Wingdings" panose="05000000000000000000" pitchFamily="2" charset="2"/>
              <a:buChar char="Ø"/>
            </a:pPr>
            <a:r>
              <a:rPr lang="en-US" sz="1800" dirty="0"/>
              <a:t>Paragraph 1 shall not apply if the decision:</a:t>
            </a:r>
          </a:p>
          <a:p>
            <a:pPr lvl="2" fontAlgn="base">
              <a:buFont typeface="Wingdings" panose="05000000000000000000" pitchFamily="2" charset="2"/>
              <a:buChar char="Ø"/>
            </a:pPr>
            <a:r>
              <a:rPr lang="en-US" sz="1600" dirty="0"/>
              <a:t>is necessary for entering into, or performance of, a contract between the data subject and a data controller;</a:t>
            </a:r>
          </a:p>
          <a:p>
            <a:pPr lvl="2" fontAlgn="base">
              <a:buFont typeface="Wingdings" panose="05000000000000000000" pitchFamily="2" charset="2"/>
              <a:buChar char="Ø"/>
            </a:pPr>
            <a:r>
              <a:rPr lang="en-US" sz="1600" dirty="0"/>
              <a:t>is </a:t>
            </a:r>
            <a:r>
              <a:rPr lang="en-US" sz="1600" dirty="0" err="1"/>
              <a:t>authorised</a:t>
            </a:r>
            <a:r>
              <a:rPr lang="en-US" sz="1600" dirty="0"/>
              <a:t> by Union or Member State law to which the controller is subject and which also lays down suitable measures to safeguard the data subject’s rights and freedoms and legitimate interests; or</a:t>
            </a:r>
          </a:p>
          <a:p>
            <a:pPr lvl="2" fontAlgn="base">
              <a:buFont typeface="Wingdings" panose="05000000000000000000" pitchFamily="2" charset="2"/>
              <a:buChar char="Ø"/>
            </a:pPr>
            <a:r>
              <a:rPr lang="en-US" sz="1600" dirty="0"/>
              <a:t>is based on the data subject’s explicit consent.</a:t>
            </a:r>
          </a:p>
          <a:p>
            <a:pPr lvl="1" fontAlgn="base">
              <a:buFont typeface="Wingdings" panose="05000000000000000000" pitchFamily="2" charset="2"/>
              <a:buChar char="Ø"/>
            </a:pPr>
            <a:endParaRPr lang="en-US" sz="1800" dirty="0"/>
          </a:p>
          <a:p>
            <a:pPr lvl="1" fontAlgn="base">
              <a:buFont typeface="Wingdings" panose="05000000000000000000" pitchFamily="2" charset="2"/>
              <a:buChar char="Ø"/>
            </a:pPr>
            <a:r>
              <a:rPr lang="en-US" sz="1800" dirty="0"/>
              <a:t>In the cases referred to in points (a) and (c) of paragraph 2, the data controller shall implement suitable measures to safeguard the data subject’s rights and freedoms and legitimate interests, at least the right to obtain human intervention on the part of the controller, to express his or her point of view and to contest the decision.</a:t>
            </a:r>
          </a:p>
          <a:p>
            <a:pPr fontAlgn="base">
              <a:buFont typeface="Wingdings" panose="05000000000000000000" pitchFamily="2" charset="2"/>
              <a:buChar char="Ø"/>
            </a:pPr>
            <a:endParaRPr lang="en-US" sz="1800" dirty="0"/>
          </a:p>
          <a:p>
            <a:pPr lvl="1" fontAlgn="base">
              <a:buFont typeface="Wingdings" panose="05000000000000000000" pitchFamily="2" charset="2"/>
              <a:buChar char="Ø"/>
            </a:pPr>
            <a:r>
              <a:rPr lang="en-US" sz="1800" dirty="0"/>
              <a:t>Decisions referred to in paragraph 2 shall not be based on special categories of personal data referred to in </a:t>
            </a:r>
            <a:r>
              <a:rPr lang="en-US" sz="1800" dirty="0">
                <a:hlinkClick r:id="rId3"/>
              </a:rPr>
              <a:t>Article 9</a:t>
            </a:r>
            <a:r>
              <a:rPr lang="en-US" sz="1800" dirty="0"/>
              <a:t>(1), unless point (a) or (g) of </a:t>
            </a:r>
            <a:r>
              <a:rPr lang="en-US" sz="1800" dirty="0">
                <a:hlinkClick r:id="rId3"/>
              </a:rPr>
              <a:t>Article 9</a:t>
            </a:r>
            <a:r>
              <a:rPr lang="en-US" sz="1800" dirty="0"/>
              <a:t>(2) applies and suitable measures to safeguard the data subject’s rights and freedoms and legitimate interests are in place.</a:t>
            </a:r>
          </a:p>
        </p:txBody>
      </p:sp>
    </p:spTree>
    <p:extLst>
      <p:ext uri="{BB962C8B-B14F-4D97-AF65-F5344CB8AC3E}">
        <p14:creationId xmlns:p14="http://schemas.microsoft.com/office/powerpoint/2010/main" val="34368453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54C0FB-41DF-49AA-B579-ECA0E264AB5A}"/>
              </a:ext>
            </a:extLst>
          </p:cNvPr>
          <p:cNvSpPr>
            <a:spLocks noGrp="1"/>
          </p:cNvSpPr>
          <p:nvPr>
            <p:ph type="title"/>
          </p:nvPr>
        </p:nvSpPr>
        <p:spPr/>
        <p:txBody>
          <a:bodyPr/>
          <a:lstStyle/>
          <a:p>
            <a:pPr algn="ctr"/>
            <a:r>
              <a:rPr lang="en-US" dirty="0"/>
              <a:t>Article 22 Needs to be Read </a:t>
            </a:r>
            <a:br>
              <a:rPr lang="en-US" dirty="0"/>
            </a:br>
            <a:r>
              <a:rPr lang="en-US" dirty="0"/>
              <a:t>Together with Recital 71</a:t>
            </a:r>
          </a:p>
        </p:txBody>
      </p:sp>
      <p:sp>
        <p:nvSpPr>
          <p:cNvPr id="3" name="Content Placeholder 2">
            <a:extLst>
              <a:ext uri="{FF2B5EF4-FFF2-40B4-BE49-F238E27FC236}">
                <a16:creationId xmlns:a16="http://schemas.microsoft.com/office/drawing/2014/main" id="{AD5C47A3-488A-4A06-9CDC-B008639950E3}"/>
              </a:ext>
            </a:extLst>
          </p:cNvPr>
          <p:cNvSpPr>
            <a:spLocks noGrp="1"/>
          </p:cNvSpPr>
          <p:nvPr>
            <p:ph idx="1"/>
          </p:nvPr>
        </p:nvSpPr>
        <p:spPr/>
        <p:txBody>
          <a:bodyPr>
            <a:normAutofit fontScale="62500" lnSpcReduction="20000"/>
          </a:bodyPr>
          <a:lstStyle/>
          <a:p>
            <a:pPr marL="114300" indent="0">
              <a:buNone/>
            </a:pPr>
            <a:r>
              <a:rPr lang="en-US" dirty="0">
                <a:hlinkClick r:id="rId2"/>
              </a:rPr>
              <a:t>Recital 71</a:t>
            </a:r>
            <a:r>
              <a:rPr lang="en-US" dirty="0"/>
              <a:t>  </a:t>
            </a:r>
          </a:p>
          <a:p>
            <a:pPr marL="114300" indent="0">
              <a:buNone/>
            </a:pPr>
            <a:endParaRPr lang="en-US" dirty="0"/>
          </a:p>
          <a:p>
            <a:pPr marL="114300" indent="0">
              <a:buNone/>
            </a:pPr>
            <a:r>
              <a:rPr lang="en-US" dirty="0"/>
              <a:t>The data subject should have the right not to be subject to a decision, which may include a measure, evaluating personal aspects relating to him or her which is based solely on automated processing and which produces legal effects concerning him or her or similarly significantly affects him or her, such as automatic refusal of an online credit application or e-recruiting practices without any human intervention. </a:t>
            </a:r>
            <a:r>
              <a:rPr lang="en-US" baseline="30000" dirty="0"/>
              <a:t>2</a:t>
            </a:r>
            <a:r>
              <a:rPr lang="en-US" dirty="0"/>
              <a:t>Such processing includes ‘profiling’ that consists of any form of automated processing of personal data evaluating the personal aspects relating to a natural person, in particular to </a:t>
            </a:r>
            <a:r>
              <a:rPr lang="en-US" dirty="0" err="1"/>
              <a:t>analyse</a:t>
            </a:r>
            <a:r>
              <a:rPr lang="en-US" dirty="0"/>
              <a:t> or predict aspects concerning the data subject’s performance at work, economic situation, health, personal preferences or interests, reliability or </a:t>
            </a:r>
            <a:r>
              <a:rPr lang="en-US" dirty="0" err="1"/>
              <a:t>behaviour</a:t>
            </a:r>
            <a:r>
              <a:rPr lang="en-US" dirty="0"/>
              <a:t>, location or movements, where it produces legal effects concerning him or her or similarly significantly affects him or her. </a:t>
            </a:r>
            <a:r>
              <a:rPr lang="en-US" baseline="30000" dirty="0"/>
              <a:t>3</a:t>
            </a:r>
            <a:r>
              <a:rPr lang="en-US" dirty="0"/>
              <a:t>However, decision-making based on such processing, including profiling, should be allowed where expressly </a:t>
            </a:r>
            <a:r>
              <a:rPr lang="en-US" dirty="0" err="1"/>
              <a:t>authorised</a:t>
            </a:r>
            <a:r>
              <a:rPr lang="en-US" dirty="0"/>
              <a:t> by Union or Member State law to which the controller is subject, including for fraud and tax-evasion monitoring and prevention purposes conducted in accordance with the regulations, standards and recommendations of Union institutions or national oversight bodies and to ensure the security and reliability of a service provided by the controller, or necessary for the entering or performance of a contract between the data subject and a controller, or when the data subject has given his or her explicit consent. </a:t>
            </a:r>
            <a:r>
              <a:rPr lang="en-US" baseline="30000" dirty="0"/>
              <a:t>4</a:t>
            </a:r>
            <a:r>
              <a:rPr lang="en-US" dirty="0"/>
              <a:t>In any case, such processing should be subject to suitable safeguards, which should include specific information to the data subject and the right to obtain human intervention, to express his or her point of view, to obtain an explanation of the decision reached after such assessment and to challenge the decision. </a:t>
            </a:r>
            <a:r>
              <a:rPr lang="en-US" baseline="30000" dirty="0"/>
              <a:t>5</a:t>
            </a:r>
            <a:r>
              <a:rPr lang="en-US" dirty="0"/>
              <a:t>Such measure should not concern a child.</a:t>
            </a:r>
          </a:p>
          <a:p>
            <a:pPr marL="114300" indent="0">
              <a:buNone/>
            </a:pPr>
            <a:endParaRPr lang="en-US" baseline="30000" dirty="0"/>
          </a:p>
          <a:p>
            <a:pPr marL="114300" indent="0">
              <a:buNone/>
            </a:pPr>
            <a:r>
              <a:rPr lang="en-US" dirty="0"/>
              <a:t>In order to ensure fair and transparent processing in respect of the data subject, taking into account the specific circumstances and context in which the personal data are processed, the controller should use appropriate mathematical or statistical procedures for the profiling, implement technical and </a:t>
            </a:r>
            <a:r>
              <a:rPr lang="en-US" dirty="0" err="1"/>
              <a:t>organisational</a:t>
            </a:r>
            <a:r>
              <a:rPr lang="en-US" dirty="0"/>
              <a:t> measures appropriate to ensure, in particular, that factors which result in inaccuracies in personal data are corrected and the risk of errors is </a:t>
            </a:r>
            <a:r>
              <a:rPr lang="en-US" dirty="0" err="1"/>
              <a:t>minimised</a:t>
            </a:r>
            <a:r>
              <a:rPr lang="en-US" dirty="0"/>
              <a:t>, secure personal data in a manner that takes account of the potential risks involved for the interests and rights of the data subject, and prevent, inter alia, discriminatory effects on natural persons on the basis of racial or ethnic origin, political opinion, religion or beliefs, trade union membership, genetic or health status or sexual orientation, or processing that results in measures having such an effect. </a:t>
            </a:r>
            <a:r>
              <a:rPr lang="en-US" baseline="30000" dirty="0"/>
              <a:t>7</a:t>
            </a:r>
            <a:r>
              <a:rPr lang="en-US" dirty="0"/>
              <a:t>Automated decision-making and profiling based on special categories of personal data should be allowed only under specific conditions.</a:t>
            </a:r>
          </a:p>
          <a:p>
            <a:pPr marL="114300" indent="0">
              <a:buNone/>
            </a:pPr>
            <a:endParaRPr lang="en-US" dirty="0"/>
          </a:p>
        </p:txBody>
      </p:sp>
    </p:spTree>
    <p:extLst>
      <p:ext uri="{BB962C8B-B14F-4D97-AF65-F5344CB8AC3E}">
        <p14:creationId xmlns:p14="http://schemas.microsoft.com/office/powerpoint/2010/main" val="20252189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8D553D-0486-4734-A129-4915E701D261}"/>
              </a:ext>
            </a:extLst>
          </p:cNvPr>
          <p:cNvSpPr>
            <a:spLocks noGrp="1"/>
          </p:cNvSpPr>
          <p:nvPr>
            <p:ph type="title"/>
          </p:nvPr>
        </p:nvSpPr>
        <p:spPr>
          <a:xfrm>
            <a:off x="609600" y="274637"/>
            <a:ext cx="10160000" cy="1442195"/>
          </a:xfrm>
        </p:spPr>
        <p:txBody>
          <a:bodyPr/>
          <a:lstStyle/>
          <a:p>
            <a:pPr algn="ctr"/>
            <a:r>
              <a:rPr lang="en-US" dirty="0"/>
              <a:t>Report On Automated Decision-Making in the EU </a:t>
            </a:r>
          </a:p>
        </p:txBody>
      </p:sp>
      <p:sp>
        <p:nvSpPr>
          <p:cNvPr id="3" name="Content Placeholder 2">
            <a:extLst>
              <a:ext uri="{FF2B5EF4-FFF2-40B4-BE49-F238E27FC236}">
                <a16:creationId xmlns:a16="http://schemas.microsoft.com/office/drawing/2014/main" id="{067BFF0A-F805-4D6A-8736-BACE2F6D8575}"/>
              </a:ext>
            </a:extLst>
          </p:cNvPr>
          <p:cNvSpPr>
            <a:spLocks noGrp="1"/>
          </p:cNvSpPr>
          <p:nvPr>
            <p:ph idx="1"/>
          </p:nvPr>
        </p:nvSpPr>
        <p:spPr>
          <a:xfrm>
            <a:off x="609600" y="1943100"/>
            <a:ext cx="10160000" cy="4457700"/>
          </a:xfrm>
        </p:spPr>
        <p:txBody>
          <a:bodyPr>
            <a:normAutofit fontScale="77500" lnSpcReduction="20000"/>
          </a:bodyPr>
          <a:lstStyle/>
          <a:p>
            <a:pPr marL="114300" indent="0">
              <a:buNone/>
            </a:pPr>
            <a:r>
              <a:rPr lang="en-US" dirty="0"/>
              <a:t>See this </a:t>
            </a:r>
            <a:r>
              <a:rPr lang="en-US" dirty="0" err="1"/>
              <a:t>AlgorithmWatch</a:t>
            </a:r>
            <a:r>
              <a:rPr lang="en-US" dirty="0"/>
              <a:t> </a:t>
            </a:r>
            <a:r>
              <a:rPr lang="en-US" dirty="0">
                <a:hlinkClick r:id="rId2"/>
              </a:rPr>
              <a:t>Report</a:t>
            </a:r>
            <a:r>
              <a:rPr lang="en-US" dirty="0"/>
              <a:t>.  </a:t>
            </a:r>
          </a:p>
          <a:p>
            <a:pPr marL="114300" indent="0">
              <a:buNone/>
            </a:pPr>
            <a:endParaRPr lang="en-US" dirty="0"/>
          </a:p>
          <a:p>
            <a:pPr marL="114300" indent="0">
              <a:buNone/>
            </a:pPr>
            <a:r>
              <a:rPr lang="en-US" b="1" dirty="0"/>
              <a:t>“Why </a:t>
            </a:r>
            <a:r>
              <a:rPr lang="en-US" b="1" i="1" dirty="0"/>
              <a:t>automated decision</a:t>
            </a:r>
            <a:r>
              <a:rPr lang="en-US" b="1" dirty="0"/>
              <a:t>-making instead of </a:t>
            </a:r>
            <a:r>
              <a:rPr lang="en-US" b="1" i="1" dirty="0"/>
              <a:t>Artificial Intelligence?”</a:t>
            </a:r>
          </a:p>
          <a:p>
            <a:pPr marL="114300" indent="0">
              <a:buNone/>
            </a:pPr>
            <a:endParaRPr lang="en-US" dirty="0"/>
          </a:p>
          <a:p>
            <a:pPr marL="114300" indent="0">
              <a:lnSpc>
                <a:spcPct val="120000"/>
              </a:lnSpc>
              <a:buNone/>
            </a:pPr>
            <a:r>
              <a:rPr lang="en-US" dirty="0"/>
              <a:t>“One of the first hard questions to answer is that of defining the issue. We maintain that the term automated decision-making (ADM) better defines what we are faced with as societies than the term ‘Artificial Intelligence’, even though all the talk right now is about ‘AI’.   Algorithmically controlled, automated decision-making or decision support systems are   procedures in which decisions are initially—partially or completely—delegated to another   person or corporate entity, who then in turn use automatically executed decision-making</a:t>
            </a:r>
          </a:p>
          <a:p>
            <a:pPr marL="114300" indent="0">
              <a:lnSpc>
                <a:spcPct val="120000"/>
              </a:lnSpc>
              <a:buNone/>
            </a:pPr>
            <a:r>
              <a:rPr lang="en-US" dirty="0"/>
              <a:t>models to perform an action. This delegation—not of the decision itself, but of the execution— to a data-driven, algorithmically controlled system, is what needs our attention. In comparison, Artificial Intelligence is a fuzzily defined term that encompasses a wide range of controversial ideas and therefore is not very useful to address the issues at hand. In addition the term ‘intelligence’ invokes connotations of a human-like autonomy and intentionality that should not be ascribed to machine-based procedures. Also, systems that would</a:t>
            </a:r>
          </a:p>
          <a:p>
            <a:pPr marL="114300" indent="0">
              <a:lnSpc>
                <a:spcPct val="120000"/>
              </a:lnSpc>
              <a:buNone/>
            </a:pPr>
            <a:r>
              <a:rPr lang="en-US" dirty="0"/>
              <a:t>not be considered Artificial Intelligence by most of today’s definitions, like simple </a:t>
            </a:r>
            <a:r>
              <a:rPr lang="en-US" dirty="0" err="1"/>
              <a:t>rulebased</a:t>
            </a:r>
            <a:r>
              <a:rPr lang="en-US" dirty="0"/>
              <a:t> analysis procedures, can still have a major impact on people’s lives, i.e. in the form of scoring systems for risk assessment.”</a:t>
            </a:r>
          </a:p>
          <a:p>
            <a:pPr marL="114300" indent="0">
              <a:buNone/>
            </a:pPr>
            <a:endParaRPr lang="en-US" dirty="0"/>
          </a:p>
        </p:txBody>
      </p:sp>
    </p:spTree>
    <p:extLst>
      <p:ext uri="{BB962C8B-B14F-4D97-AF65-F5344CB8AC3E}">
        <p14:creationId xmlns:p14="http://schemas.microsoft.com/office/powerpoint/2010/main" val="8354108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a:extLst>
              <a:ext uri="{FF2B5EF4-FFF2-40B4-BE49-F238E27FC236}">
                <a16:creationId xmlns:a16="http://schemas.microsoft.com/office/drawing/2014/main" id="{397C3723-4B27-4E2D-AEE4-FEAF77C58915}"/>
              </a:ext>
            </a:extLst>
          </p:cNvPr>
          <p:cNvGraphicFramePr/>
          <p:nvPr>
            <p:extLst>
              <p:ext uri="{D42A27DB-BD31-4B8C-83A1-F6EECF244321}">
                <p14:modId xmlns:p14="http://schemas.microsoft.com/office/powerpoint/2010/main" val="4256047679"/>
              </p:ext>
            </p:extLst>
          </p:nvPr>
        </p:nvGraphicFramePr>
        <p:xfrm>
          <a:off x="3366222" y="722330"/>
          <a:ext cx="8300721" cy="55736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Picture 3">
            <a:extLst>
              <a:ext uri="{FF2B5EF4-FFF2-40B4-BE49-F238E27FC236}">
                <a16:creationId xmlns:a16="http://schemas.microsoft.com/office/drawing/2014/main" id="{566C2893-5F57-4266-BE62-1824E77DD9C1}"/>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0" y="2971162"/>
            <a:ext cx="5118683" cy="915675"/>
          </a:xfrm>
          <a:prstGeom prst="rect">
            <a:avLst/>
          </a:prstGeom>
        </p:spPr>
      </p:pic>
    </p:spTree>
    <p:extLst>
      <p:ext uri="{BB962C8B-B14F-4D97-AF65-F5344CB8AC3E}">
        <p14:creationId xmlns:p14="http://schemas.microsoft.com/office/powerpoint/2010/main" val="4086800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CCBB6-0FF6-4ED5-88E6-41B97EE31186}"/>
              </a:ext>
            </a:extLst>
          </p:cNvPr>
          <p:cNvSpPr>
            <a:spLocks noGrp="1"/>
          </p:cNvSpPr>
          <p:nvPr>
            <p:ph type="title"/>
          </p:nvPr>
        </p:nvSpPr>
        <p:spPr/>
        <p:txBody>
          <a:bodyPr/>
          <a:lstStyle/>
          <a:p>
            <a:pPr algn="ctr"/>
            <a:r>
              <a:rPr lang="en-US" dirty="0"/>
              <a:t>United States: </a:t>
            </a:r>
            <a:br>
              <a:rPr lang="en-US" dirty="0"/>
            </a:br>
            <a:r>
              <a:rPr lang="en-US" dirty="0"/>
              <a:t>Focus is on Bias And </a:t>
            </a:r>
            <a:r>
              <a:rPr lang="en-US" dirty="0" err="1"/>
              <a:t>Explainability</a:t>
            </a:r>
            <a:endParaRPr lang="en-US" dirty="0"/>
          </a:p>
        </p:txBody>
      </p:sp>
      <p:sp>
        <p:nvSpPr>
          <p:cNvPr id="3" name="Content Placeholder 2">
            <a:extLst>
              <a:ext uri="{FF2B5EF4-FFF2-40B4-BE49-F238E27FC236}">
                <a16:creationId xmlns:a16="http://schemas.microsoft.com/office/drawing/2014/main" id="{BE1EA267-2E4E-4613-A112-D58464B3F1F5}"/>
              </a:ext>
            </a:extLst>
          </p:cNvPr>
          <p:cNvSpPr>
            <a:spLocks noGrp="1"/>
          </p:cNvSpPr>
          <p:nvPr>
            <p:ph idx="1"/>
          </p:nvPr>
        </p:nvSpPr>
        <p:spPr>
          <a:xfrm>
            <a:off x="609600" y="2057400"/>
            <a:ext cx="10160000" cy="4800600"/>
          </a:xfrm>
        </p:spPr>
        <p:txBody>
          <a:bodyPr/>
          <a:lstStyle/>
          <a:p>
            <a:pPr marL="114300" indent="0">
              <a:buNone/>
            </a:pPr>
            <a:r>
              <a:rPr lang="en-US" dirty="0"/>
              <a:t>See below for Laws which are applicable to AI/Automated </a:t>
            </a:r>
            <a:r>
              <a:rPr lang="en-US" dirty="0" err="1"/>
              <a:t>Decisionmaking</a:t>
            </a:r>
            <a:endParaRPr lang="en-US" dirty="0"/>
          </a:p>
          <a:p>
            <a:pPr marL="114300" indent="0">
              <a:buNone/>
            </a:pPr>
            <a:endParaRPr lang="en-US" dirty="0"/>
          </a:p>
          <a:p>
            <a:r>
              <a:rPr lang="en-US" dirty="0"/>
              <a:t>Fair Credit Reporting Act (FCRA)</a:t>
            </a:r>
          </a:p>
          <a:p>
            <a:r>
              <a:rPr lang="en-US" dirty="0"/>
              <a:t>Civil Rights Act</a:t>
            </a:r>
          </a:p>
          <a:p>
            <a:r>
              <a:rPr lang="en-US" dirty="0"/>
              <a:t>Equal Credit Opportunity Act</a:t>
            </a:r>
          </a:p>
          <a:p>
            <a:r>
              <a:rPr lang="en-US" dirty="0"/>
              <a:t>Age Discrimination in Employment Act</a:t>
            </a:r>
          </a:p>
          <a:p>
            <a:r>
              <a:rPr lang="en-US" dirty="0"/>
              <a:t>Genetic Information Nondiscrimination Act</a:t>
            </a:r>
          </a:p>
          <a:p>
            <a:r>
              <a:rPr lang="en-US" dirty="0"/>
              <a:t>Affordable Care Act</a:t>
            </a:r>
          </a:p>
        </p:txBody>
      </p:sp>
    </p:spTree>
    <p:extLst>
      <p:ext uri="{BB962C8B-B14F-4D97-AF65-F5344CB8AC3E}">
        <p14:creationId xmlns:p14="http://schemas.microsoft.com/office/powerpoint/2010/main" val="495043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D732F-ECD4-4FB1-A845-0B25880AB681}"/>
              </a:ext>
            </a:extLst>
          </p:cNvPr>
          <p:cNvSpPr>
            <a:spLocks noGrp="1"/>
          </p:cNvSpPr>
          <p:nvPr>
            <p:ph type="title"/>
          </p:nvPr>
        </p:nvSpPr>
        <p:spPr/>
        <p:txBody>
          <a:bodyPr/>
          <a:lstStyle/>
          <a:p>
            <a:pPr algn="ctr"/>
            <a:r>
              <a:rPr lang="en-US" dirty="0"/>
              <a:t>Senators Wyden-Booker Proposal</a:t>
            </a:r>
          </a:p>
        </p:txBody>
      </p:sp>
      <p:sp>
        <p:nvSpPr>
          <p:cNvPr id="3" name="Content Placeholder 2">
            <a:extLst>
              <a:ext uri="{FF2B5EF4-FFF2-40B4-BE49-F238E27FC236}">
                <a16:creationId xmlns:a16="http://schemas.microsoft.com/office/drawing/2014/main" id="{DB3BD3AD-E7EA-43C4-861D-89C2E281037E}"/>
              </a:ext>
            </a:extLst>
          </p:cNvPr>
          <p:cNvSpPr>
            <a:spLocks noGrp="1"/>
          </p:cNvSpPr>
          <p:nvPr>
            <p:ph idx="1"/>
          </p:nvPr>
        </p:nvSpPr>
        <p:spPr/>
        <p:txBody>
          <a:bodyPr/>
          <a:lstStyle/>
          <a:p>
            <a:pPr marL="114300" indent="0">
              <a:buNone/>
            </a:pPr>
            <a:endParaRPr lang="en-US" dirty="0"/>
          </a:p>
          <a:p>
            <a:pPr>
              <a:buFont typeface="Wingdings" panose="05000000000000000000" pitchFamily="2" charset="2"/>
              <a:buChar char="Ø"/>
            </a:pPr>
            <a:r>
              <a:rPr lang="en-US" dirty="0"/>
              <a:t>Senators Wyden and Booker have proposed the “Algorithmic Accountability </a:t>
            </a:r>
            <a:r>
              <a:rPr lang="en-US" dirty="0">
                <a:hlinkClick r:id="rId2"/>
              </a:rPr>
              <a:t>Act</a:t>
            </a:r>
            <a:r>
              <a:rPr lang="en-US" dirty="0"/>
              <a:t> of 2019.”</a:t>
            </a:r>
          </a:p>
          <a:p>
            <a:pPr>
              <a:buFont typeface="Wingdings" panose="05000000000000000000" pitchFamily="2" charset="2"/>
              <a:buChar char="Ø"/>
            </a:pPr>
            <a:endParaRPr lang="en-US" dirty="0"/>
          </a:p>
          <a:p>
            <a:pPr>
              <a:buFont typeface="Wingdings" panose="05000000000000000000" pitchFamily="2" charset="2"/>
              <a:buChar char="Ø"/>
            </a:pPr>
            <a:r>
              <a:rPr lang="en-US" dirty="0"/>
              <a:t>Note the special rules for “high-risk automated decision making systems”  and “high risk information systems”</a:t>
            </a:r>
          </a:p>
        </p:txBody>
      </p:sp>
    </p:spTree>
    <p:extLst>
      <p:ext uri="{BB962C8B-B14F-4D97-AF65-F5344CB8AC3E}">
        <p14:creationId xmlns:p14="http://schemas.microsoft.com/office/powerpoint/2010/main" val="7315062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78C187-056D-4476-91A8-6F915CB13A5F}"/>
              </a:ext>
            </a:extLst>
          </p:cNvPr>
          <p:cNvSpPr>
            <a:spLocks noGrp="1"/>
          </p:cNvSpPr>
          <p:nvPr>
            <p:ph type="title"/>
          </p:nvPr>
        </p:nvSpPr>
        <p:spPr/>
        <p:txBody>
          <a:bodyPr/>
          <a:lstStyle/>
          <a:p>
            <a:pPr algn="ctr"/>
            <a:r>
              <a:rPr lang="en-US" dirty="0"/>
              <a:t>What Should Companies Do? </a:t>
            </a:r>
          </a:p>
        </p:txBody>
      </p:sp>
      <p:sp>
        <p:nvSpPr>
          <p:cNvPr id="3" name="Content Placeholder 2">
            <a:extLst>
              <a:ext uri="{FF2B5EF4-FFF2-40B4-BE49-F238E27FC236}">
                <a16:creationId xmlns:a16="http://schemas.microsoft.com/office/drawing/2014/main" id="{01B477AC-4CE4-4F5A-BF97-24163FE2B623}"/>
              </a:ext>
            </a:extLst>
          </p:cNvPr>
          <p:cNvSpPr>
            <a:spLocks noGrp="1"/>
          </p:cNvSpPr>
          <p:nvPr>
            <p:ph idx="1"/>
          </p:nvPr>
        </p:nvSpPr>
        <p:spPr>
          <a:xfrm>
            <a:off x="609600" y="1600200"/>
            <a:ext cx="10468708" cy="4983162"/>
          </a:xfrm>
        </p:spPr>
        <p:txBody>
          <a:bodyPr>
            <a:normAutofit fontScale="77500" lnSpcReduction="20000"/>
          </a:bodyPr>
          <a:lstStyle/>
          <a:p>
            <a:r>
              <a:rPr lang="en-US" dirty="0"/>
              <a:t>Consider seeking out affirmative ways to use data analytics to ensure fairness, as illustrated by the use of alternative credit scores to improve the credit granting process for historically underserved groups, and the ways in which data analytics can detect/remedy bias.  </a:t>
            </a:r>
          </a:p>
          <a:p>
            <a:endParaRPr lang="en-US" dirty="0"/>
          </a:p>
          <a:p>
            <a:r>
              <a:rPr lang="en-US" dirty="0"/>
              <a:t>Recognize that the current U.S. framework of non-discrimination and consumer protection law applies to the use of big data analytics. Companies need to have adequate resources devoted to compliance with current law. </a:t>
            </a:r>
          </a:p>
          <a:p>
            <a:endParaRPr lang="en-US" dirty="0"/>
          </a:p>
          <a:p>
            <a:r>
              <a:rPr lang="en-US" dirty="0"/>
              <a:t>Consider how to provide an indication of the kinds of factors that go into decision-making algorithms.  </a:t>
            </a:r>
          </a:p>
          <a:p>
            <a:endParaRPr lang="en-US" dirty="0"/>
          </a:p>
          <a:p>
            <a:r>
              <a:rPr lang="en-US" dirty="0"/>
              <a:t>Conduct internal assessments both at the design stage and as algorithms are actually employed in practice. The methods developed for disparate impact analysis used under current law provides a guide for doing this. A number of issues related to assessments need to be addressed including the metrics used, the circumstances under which it makes sense to conduct them, and the role of different stakeholders, including outside researchers, who could provide valuable guidance on the methodologies for internal assessments. It is important to focus these efforts on uses that create consequential impacts on people’s lives and where there is a significant risk for individual or societal harm. </a:t>
            </a:r>
          </a:p>
          <a:p>
            <a:endParaRPr lang="en-US" dirty="0"/>
          </a:p>
          <a:p>
            <a:r>
              <a:rPr lang="en-US" dirty="0"/>
              <a:t>Develop standards of fairness to guide company actions in response to their internal assessments. In particular, firms should understand the extent to which they are aiming at accuracy in prediction and the extent to which they are seeking to prevent disproportionate adverse impacts on protected groups. These standards will help to guide their actions in response to any findings of disparate impact. </a:t>
            </a:r>
          </a:p>
        </p:txBody>
      </p:sp>
    </p:spTree>
    <p:extLst>
      <p:ext uri="{BB962C8B-B14F-4D97-AF65-F5344CB8AC3E}">
        <p14:creationId xmlns:p14="http://schemas.microsoft.com/office/powerpoint/2010/main" val="9337004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5F4C4-EF66-4FD5-8780-BB841F3488BE}"/>
              </a:ext>
            </a:extLst>
          </p:cNvPr>
          <p:cNvSpPr>
            <a:spLocks noGrp="1"/>
          </p:cNvSpPr>
          <p:nvPr>
            <p:ph type="title"/>
          </p:nvPr>
        </p:nvSpPr>
        <p:spPr/>
        <p:txBody>
          <a:bodyPr/>
          <a:lstStyle/>
          <a:p>
            <a:pPr algn="ctr"/>
            <a:r>
              <a:rPr lang="en-US" dirty="0"/>
              <a:t>Text and Data Mining</a:t>
            </a:r>
          </a:p>
        </p:txBody>
      </p:sp>
      <p:sp>
        <p:nvSpPr>
          <p:cNvPr id="3" name="Content Placeholder 2">
            <a:extLst>
              <a:ext uri="{FF2B5EF4-FFF2-40B4-BE49-F238E27FC236}">
                <a16:creationId xmlns:a16="http://schemas.microsoft.com/office/drawing/2014/main" id="{A71C2A5C-F98A-4783-A494-B258BAB39E0C}"/>
              </a:ext>
            </a:extLst>
          </p:cNvPr>
          <p:cNvSpPr>
            <a:spLocks noGrp="1"/>
          </p:cNvSpPr>
          <p:nvPr>
            <p:ph idx="1"/>
          </p:nvPr>
        </p:nvSpPr>
        <p:spPr/>
        <p:txBody>
          <a:bodyPr/>
          <a:lstStyle/>
          <a:p>
            <a:pPr>
              <a:buFont typeface="Wingdings" panose="05000000000000000000" pitchFamily="2" charset="2"/>
              <a:buChar char="Ø"/>
            </a:pPr>
            <a:r>
              <a:rPr lang="en-US" dirty="0"/>
              <a:t>It is all about the data!  TDM a big issue in EU Copyright Directive – See </a:t>
            </a:r>
            <a:r>
              <a:rPr lang="en-US" dirty="0">
                <a:hlinkClick r:id="rId2"/>
              </a:rPr>
              <a:t>Articles 3 and 4.</a:t>
            </a:r>
            <a:r>
              <a:rPr lang="en-US" dirty="0"/>
              <a:t>  </a:t>
            </a:r>
          </a:p>
          <a:p>
            <a:pPr>
              <a:buFont typeface="Wingdings" panose="05000000000000000000" pitchFamily="2" charset="2"/>
              <a:buChar char="Ø"/>
            </a:pPr>
            <a:endParaRPr lang="en-US" dirty="0"/>
          </a:p>
          <a:p>
            <a:pPr>
              <a:buFont typeface="Wingdings" panose="05000000000000000000" pitchFamily="2" charset="2"/>
              <a:buChar char="Ø"/>
            </a:pPr>
            <a:r>
              <a:rPr lang="en-US" dirty="0"/>
              <a:t>Relevant to AI given AI need for data.  Our view.</a:t>
            </a:r>
          </a:p>
          <a:p>
            <a:pPr lvl="1">
              <a:buFont typeface="Wingdings" panose="05000000000000000000" pitchFamily="2" charset="2"/>
              <a:buChar char="Ø"/>
            </a:pPr>
            <a:r>
              <a:rPr lang="en-US" dirty="0"/>
              <a:t>implement language faithfully</a:t>
            </a:r>
          </a:p>
          <a:p>
            <a:pPr lvl="1">
              <a:buFont typeface="Wingdings" panose="05000000000000000000" pitchFamily="2" charset="2"/>
              <a:buChar char="Ø"/>
            </a:pPr>
            <a:r>
              <a:rPr lang="en-US" dirty="0"/>
              <a:t>recall it is right of reproduction, not communication to the public</a:t>
            </a:r>
          </a:p>
          <a:p>
            <a:pPr lvl="1">
              <a:buFont typeface="Wingdings" panose="05000000000000000000" pitchFamily="2" charset="2"/>
              <a:buChar char="Ø"/>
            </a:pPr>
            <a:r>
              <a:rPr lang="en-US" dirty="0"/>
              <a:t>security critical</a:t>
            </a:r>
          </a:p>
          <a:p>
            <a:pPr lvl="1">
              <a:buFont typeface="Wingdings" panose="05000000000000000000" pitchFamily="2" charset="2"/>
              <a:buChar char="Ø"/>
            </a:pPr>
            <a:r>
              <a:rPr lang="en-US" dirty="0"/>
              <a:t>engage in best practices</a:t>
            </a:r>
          </a:p>
          <a:p>
            <a:pPr>
              <a:buFont typeface="Wingdings" panose="05000000000000000000" pitchFamily="2" charset="2"/>
              <a:buChar char="Ø"/>
            </a:pPr>
            <a:endParaRPr lang="en-US" dirty="0"/>
          </a:p>
          <a:p>
            <a:pPr>
              <a:buFont typeface="Wingdings" panose="05000000000000000000" pitchFamily="2" charset="2"/>
              <a:buChar char="Ø"/>
            </a:pPr>
            <a:r>
              <a:rPr lang="en-US" dirty="0"/>
              <a:t>Important to maintain incentives for data curation.</a:t>
            </a:r>
          </a:p>
          <a:p>
            <a:pPr marL="114300" indent="0">
              <a:buNone/>
            </a:pPr>
            <a:endParaRPr lang="en-US" dirty="0"/>
          </a:p>
        </p:txBody>
      </p:sp>
    </p:spTree>
    <p:extLst>
      <p:ext uri="{BB962C8B-B14F-4D97-AF65-F5344CB8AC3E}">
        <p14:creationId xmlns:p14="http://schemas.microsoft.com/office/powerpoint/2010/main" val="304908187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1B3A00-DD1B-4EF3-9DC9-D174DDBE2065}"/>
              </a:ext>
            </a:extLst>
          </p:cNvPr>
          <p:cNvSpPr>
            <a:spLocks noGrp="1"/>
          </p:cNvSpPr>
          <p:nvPr>
            <p:ph type="title"/>
          </p:nvPr>
        </p:nvSpPr>
        <p:spPr/>
        <p:txBody>
          <a:bodyPr/>
          <a:lstStyle/>
          <a:p>
            <a:pPr algn="ctr"/>
            <a:r>
              <a:rPr lang="en-US" dirty="0"/>
              <a:t>Trade Agreements</a:t>
            </a:r>
          </a:p>
        </p:txBody>
      </p:sp>
      <p:sp>
        <p:nvSpPr>
          <p:cNvPr id="3" name="Content Placeholder 2">
            <a:extLst>
              <a:ext uri="{FF2B5EF4-FFF2-40B4-BE49-F238E27FC236}">
                <a16:creationId xmlns:a16="http://schemas.microsoft.com/office/drawing/2014/main" id="{97E7B360-53D4-4D3E-869A-E3BE04B9EE2B}"/>
              </a:ext>
            </a:extLst>
          </p:cNvPr>
          <p:cNvSpPr>
            <a:spLocks noGrp="1"/>
          </p:cNvSpPr>
          <p:nvPr>
            <p:ph idx="1"/>
          </p:nvPr>
        </p:nvSpPr>
        <p:spPr/>
        <p:txBody>
          <a:bodyPr>
            <a:normAutofit/>
          </a:bodyPr>
          <a:lstStyle/>
          <a:p>
            <a:pPr marL="114300" indent="0">
              <a:buNone/>
            </a:pPr>
            <a:r>
              <a:rPr lang="en-US" dirty="0"/>
              <a:t>United States Mexico Canada Agreement builds on TPP.  See </a:t>
            </a:r>
            <a:r>
              <a:rPr lang="en-US" dirty="0">
                <a:hlinkClick r:id="rId2"/>
              </a:rPr>
              <a:t>Article 19.16</a:t>
            </a:r>
            <a:r>
              <a:rPr lang="en-US" dirty="0"/>
              <a:t>.  </a:t>
            </a:r>
          </a:p>
          <a:p>
            <a:pPr marL="114300" indent="0">
              <a:buNone/>
            </a:pPr>
            <a:endParaRPr lang="en-US" dirty="0"/>
          </a:p>
          <a:p>
            <a:pPr marL="114300" indent="0">
              <a:buNone/>
            </a:pPr>
            <a:r>
              <a:rPr lang="en-US" b="1" dirty="0"/>
              <a:t>Article 19.16: Source Code </a:t>
            </a:r>
            <a:endParaRPr lang="en-US" dirty="0"/>
          </a:p>
          <a:p>
            <a:pPr marL="114300" indent="0">
              <a:buNone/>
            </a:pPr>
            <a:endParaRPr lang="en-US" dirty="0"/>
          </a:p>
          <a:p>
            <a:pPr marL="114300" indent="0">
              <a:buNone/>
            </a:pPr>
            <a:r>
              <a:rPr lang="en-US" dirty="0"/>
              <a:t>1. No Party shall require the transfer of, or access to, a source code of software owned by a person of another Party, or to an algorithm expressed in that source code, as a condition for the import, distribution, sale or use of that software, or of products containing that software, in its territory. </a:t>
            </a:r>
          </a:p>
          <a:p>
            <a:pPr marL="114300" indent="0">
              <a:buNone/>
            </a:pPr>
            <a:r>
              <a:rPr lang="en-US" dirty="0"/>
              <a:t>2. This Article does not preclude a regulatory body or judicial authority of a Party from requiring a person of another Party to preserve and make available the source code of software</a:t>
            </a:r>
            <a:r>
              <a:rPr lang="en-US"/>
              <a:t>, or subject </a:t>
            </a:r>
            <a:r>
              <a:rPr lang="en-US" dirty="0"/>
              <a:t>to safeguards against unauthorized disclosure. </a:t>
            </a:r>
          </a:p>
          <a:p>
            <a:pPr marL="114300" indent="0">
              <a:buNone/>
            </a:pPr>
            <a:endParaRPr lang="en-US" dirty="0"/>
          </a:p>
          <a:p>
            <a:pPr marL="114300" indent="0">
              <a:buNone/>
            </a:pPr>
            <a:endParaRPr lang="en-US" dirty="0"/>
          </a:p>
        </p:txBody>
      </p:sp>
    </p:spTree>
    <p:extLst>
      <p:ext uri="{BB962C8B-B14F-4D97-AF65-F5344CB8AC3E}">
        <p14:creationId xmlns:p14="http://schemas.microsoft.com/office/powerpoint/2010/main" val="189728784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8A55FB-ED92-4828-8D24-8C31833BA497}"/>
              </a:ext>
            </a:extLst>
          </p:cNvPr>
          <p:cNvSpPr>
            <a:spLocks noGrp="1"/>
          </p:cNvSpPr>
          <p:nvPr>
            <p:ph type="title"/>
          </p:nvPr>
        </p:nvSpPr>
        <p:spPr/>
        <p:txBody>
          <a:bodyPr/>
          <a:lstStyle/>
          <a:p>
            <a:pPr algn="ctr"/>
            <a:r>
              <a:rPr lang="en-US" dirty="0"/>
              <a:t>Lessons</a:t>
            </a:r>
          </a:p>
        </p:txBody>
      </p:sp>
      <p:sp>
        <p:nvSpPr>
          <p:cNvPr id="3" name="Content Placeholder 2">
            <a:extLst>
              <a:ext uri="{FF2B5EF4-FFF2-40B4-BE49-F238E27FC236}">
                <a16:creationId xmlns:a16="http://schemas.microsoft.com/office/drawing/2014/main" id="{F348E92B-74B0-41E7-9940-ED3B92DF0989}"/>
              </a:ext>
            </a:extLst>
          </p:cNvPr>
          <p:cNvSpPr>
            <a:spLocks noGrp="1"/>
          </p:cNvSpPr>
          <p:nvPr>
            <p:ph idx="1"/>
          </p:nvPr>
        </p:nvSpPr>
        <p:spPr/>
        <p:txBody>
          <a:bodyPr>
            <a:normAutofit/>
          </a:bodyPr>
          <a:lstStyle/>
          <a:p>
            <a:pPr>
              <a:buFont typeface="Wingdings" panose="05000000000000000000" pitchFamily="2" charset="2"/>
              <a:buChar char="Ø"/>
            </a:pPr>
            <a:r>
              <a:rPr lang="en-US" sz="2400" dirty="0"/>
              <a:t>Plenty of soft law being developed around the world.  </a:t>
            </a:r>
          </a:p>
          <a:p>
            <a:pPr>
              <a:buFont typeface="Wingdings" panose="05000000000000000000" pitchFamily="2" charset="2"/>
              <a:buChar char="Ø"/>
            </a:pPr>
            <a:r>
              <a:rPr lang="en-US" sz="2400" dirty="0"/>
              <a:t>Hard law coming first in algorithmic transparency/</a:t>
            </a:r>
            <a:r>
              <a:rPr lang="en-US" sz="2400" dirty="0" err="1"/>
              <a:t>decisionmaking</a:t>
            </a:r>
            <a:r>
              <a:rPr lang="en-US" sz="2400" dirty="0"/>
              <a:t> and privacy.  </a:t>
            </a:r>
          </a:p>
          <a:p>
            <a:pPr>
              <a:buFont typeface="Wingdings" panose="05000000000000000000" pitchFamily="2" charset="2"/>
              <a:buChar char="Ø"/>
            </a:pPr>
            <a:r>
              <a:rPr lang="en-US" sz="2400" dirty="0"/>
              <a:t>AI developers use all kinds of IPRs to protect their rights.  </a:t>
            </a:r>
          </a:p>
          <a:p>
            <a:pPr lvl="1">
              <a:buFont typeface="Wingdings" panose="05000000000000000000" pitchFamily="2" charset="2"/>
              <a:buChar char="Ø"/>
            </a:pPr>
            <a:r>
              <a:rPr lang="en-US" sz="2400" dirty="0"/>
              <a:t>In the AI context, at this time, protections for algorithms and source code coming thru trade agreements in the sense that USMCA and TPP prevent mandatory disclosure as a condition for doing business.</a:t>
            </a:r>
          </a:p>
        </p:txBody>
      </p:sp>
    </p:spTree>
    <p:extLst>
      <p:ext uri="{BB962C8B-B14F-4D97-AF65-F5344CB8AC3E}">
        <p14:creationId xmlns:p14="http://schemas.microsoft.com/office/powerpoint/2010/main" val="30962519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AB9759-D24C-416D-A054-856F79FE3B77}"/>
              </a:ext>
            </a:extLst>
          </p:cNvPr>
          <p:cNvSpPr>
            <a:spLocks noGrp="1"/>
          </p:cNvSpPr>
          <p:nvPr>
            <p:ph type="title"/>
          </p:nvPr>
        </p:nvSpPr>
        <p:spPr/>
        <p:txBody>
          <a:bodyPr/>
          <a:lstStyle/>
          <a:p>
            <a:pPr algn="ctr"/>
            <a:r>
              <a:rPr lang="en-US" dirty="0"/>
              <a:t>Be on the Lookout for Unexpected Law and Regulation!</a:t>
            </a:r>
          </a:p>
        </p:txBody>
      </p:sp>
      <p:sp>
        <p:nvSpPr>
          <p:cNvPr id="3" name="Content Placeholder 2">
            <a:extLst>
              <a:ext uri="{FF2B5EF4-FFF2-40B4-BE49-F238E27FC236}">
                <a16:creationId xmlns:a16="http://schemas.microsoft.com/office/drawing/2014/main" id="{2F1806B8-6881-4998-A609-F5B21604DE8A}"/>
              </a:ext>
            </a:extLst>
          </p:cNvPr>
          <p:cNvSpPr>
            <a:spLocks noGrp="1"/>
          </p:cNvSpPr>
          <p:nvPr>
            <p:ph idx="1"/>
          </p:nvPr>
        </p:nvSpPr>
        <p:spPr>
          <a:xfrm>
            <a:off x="609600" y="1973425"/>
            <a:ext cx="10160000" cy="4800600"/>
          </a:xfrm>
        </p:spPr>
        <p:txBody>
          <a:bodyPr>
            <a:normAutofit/>
          </a:bodyPr>
          <a:lstStyle/>
          <a:p>
            <a:pPr>
              <a:buFont typeface="Wingdings" panose="05000000000000000000" pitchFamily="2" charset="2"/>
              <a:buChar char="Ø"/>
            </a:pPr>
            <a:r>
              <a:rPr lang="en-US" sz="2800" dirty="0"/>
              <a:t>Best example is French ban on the use of judicial analytics.  I wrote about this </a:t>
            </a:r>
            <a:r>
              <a:rPr lang="en-US" sz="2800" dirty="0">
                <a:hlinkClick r:id="rId2"/>
              </a:rPr>
              <a:t>here</a:t>
            </a:r>
            <a:r>
              <a:rPr lang="en-US" sz="2800" dirty="0"/>
              <a:t>. </a:t>
            </a:r>
          </a:p>
          <a:p>
            <a:pPr lvl="1">
              <a:buFont typeface="Wingdings" panose="05000000000000000000" pitchFamily="2" charset="2"/>
              <a:buChar char="Ø"/>
            </a:pPr>
            <a:r>
              <a:rPr lang="en-US" sz="2800" dirty="0"/>
              <a:t>The law bans the use of analytics tools to analyze French court decisions.  </a:t>
            </a:r>
          </a:p>
          <a:p>
            <a:pPr lvl="1">
              <a:buFont typeface="Wingdings" panose="05000000000000000000" pitchFamily="2" charset="2"/>
              <a:buChar char="Ø"/>
            </a:pPr>
            <a:r>
              <a:rPr lang="en-US" sz="2800" dirty="0"/>
              <a:t>Note that at least in the United States, the discussion has been about the application of algorithms by courts.  This bans the use of AI to analyze court decisions.   </a:t>
            </a:r>
          </a:p>
        </p:txBody>
      </p:sp>
    </p:spTree>
    <p:extLst>
      <p:ext uri="{BB962C8B-B14F-4D97-AF65-F5344CB8AC3E}">
        <p14:creationId xmlns:p14="http://schemas.microsoft.com/office/powerpoint/2010/main" val="407761552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289" y="2769483"/>
            <a:ext cx="10160000" cy="1143000"/>
          </a:xfrm>
        </p:spPr>
        <p:txBody>
          <a:bodyPr/>
          <a:lstStyle/>
          <a:p>
            <a:pPr algn="ctr"/>
            <a:r>
              <a:rPr lang="en-US" dirty="0"/>
              <a:t>THE END</a:t>
            </a:r>
          </a:p>
        </p:txBody>
      </p:sp>
    </p:spTree>
    <p:extLst>
      <p:ext uri="{BB962C8B-B14F-4D97-AF65-F5344CB8AC3E}">
        <p14:creationId xmlns:p14="http://schemas.microsoft.com/office/powerpoint/2010/main" val="13255864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92CFF-D821-430A-99C2-9FB75D82FD63}"/>
              </a:ext>
            </a:extLst>
          </p:cNvPr>
          <p:cNvSpPr>
            <a:spLocks noGrp="1"/>
          </p:cNvSpPr>
          <p:nvPr>
            <p:ph type="title"/>
          </p:nvPr>
        </p:nvSpPr>
        <p:spPr/>
        <p:txBody>
          <a:bodyPr/>
          <a:lstStyle/>
          <a:p>
            <a:pPr algn="ctr"/>
            <a:r>
              <a:rPr lang="en-US" dirty="0"/>
              <a:t>What Should You Get Out of This Presentation?</a:t>
            </a:r>
          </a:p>
        </p:txBody>
      </p:sp>
      <p:sp>
        <p:nvSpPr>
          <p:cNvPr id="3" name="Content Placeholder 2">
            <a:extLst>
              <a:ext uri="{FF2B5EF4-FFF2-40B4-BE49-F238E27FC236}">
                <a16:creationId xmlns:a16="http://schemas.microsoft.com/office/drawing/2014/main" id="{70A68195-2E51-4971-B0A5-DDB203E156F4}"/>
              </a:ext>
            </a:extLst>
          </p:cNvPr>
          <p:cNvSpPr>
            <a:spLocks noGrp="1"/>
          </p:cNvSpPr>
          <p:nvPr>
            <p:ph idx="1"/>
          </p:nvPr>
        </p:nvSpPr>
        <p:spPr/>
        <p:txBody>
          <a:bodyPr>
            <a:normAutofit/>
          </a:bodyPr>
          <a:lstStyle/>
          <a:p>
            <a:pPr marL="114300" indent="0">
              <a:buNone/>
            </a:pPr>
            <a:endParaRPr lang="en-US" sz="3200" dirty="0"/>
          </a:p>
          <a:p>
            <a:pPr>
              <a:buFont typeface="Wingdings" panose="05000000000000000000" pitchFamily="2" charset="2"/>
              <a:buChar char="Ø"/>
            </a:pPr>
            <a:r>
              <a:rPr lang="en-US" sz="2800" dirty="0"/>
              <a:t>A sense for what is happening in the United States and internationally</a:t>
            </a:r>
          </a:p>
          <a:p>
            <a:pPr marL="114300" indent="0">
              <a:buNone/>
            </a:pPr>
            <a:endParaRPr lang="en-US" sz="2800" dirty="0"/>
          </a:p>
          <a:p>
            <a:pPr>
              <a:buFont typeface="Wingdings" panose="05000000000000000000" pitchFamily="2" charset="2"/>
              <a:buChar char="Ø"/>
            </a:pPr>
            <a:r>
              <a:rPr lang="en-US" sz="2800" dirty="0"/>
              <a:t>Where regulation might first impact AI</a:t>
            </a:r>
          </a:p>
          <a:p>
            <a:pPr marL="114300" indent="0">
              <a:buNone/>
            </a:pPr>
            <a:endParaRPr lang="en-US" sz="2800" dirty="0"/>
          </a:p>
          <a:p>
            <a:pPr>
              <a:buFont typeface="Wingdings" panose="05000000000000000000" pitchFamily="2" charset="2"/>
              <a:buChar char="Ø"/>
            </a:pPr>
            <a:r>
              <a:rPr lang="en-US" sz="2800" dirty="0"/>
              <a:t>How intellectual property is impacted</a:t>
            </a:r>
          </a:p>
        </p:txBody>
      </p:sp>
    </p:spTree>
    <p:extLst>
      <p:ext uri="{BB962C8B-B14F-4D97-AF65-F5344CB8AC3E}">
        <p14:creationId xmlns:p14="http://schemas.microsoft.com/office/powerpoint/2010/main" val="6865181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11C0FA-8D12-47FF-B000-4A24D45D1711}"/>
              </a:ext>
            </a:extLst>
          </p:cNvPr>
          <p:cNvSpPr>
            <a:spLocks noGrp="1"/>
          </p:cNvSpPr>
          <p:nvPr>
            <p:ph type="title"/>
          </p:nvPr>
        </p:nvSpPr>
        <p:spPr/>
        <p:txBody>
          <a:bodyPr/>
          <a:lstStyle/>
          <a:p>
            <a:pPr algn="ctr"/>
            <a:r>
              <a:rPr lang="en-US" dirty="0"/>
              <a:t>Resources</a:t>
            </a:r>
          </a:p>
        </p:txBody>
      </p:sp>
      <p:sp>
        <p:nvSpPr>
          <p:cNvPr id="3" name="Content Placeholder 2">
            <a:extLst>
              <a:ext uri="{FF2B5EF4-FFF2-40B4-BE49-F238E27FC236}">
                <a16:creationId xmlns:a16="http://schemas.microsoft.com/office/drawing/2014/main" id="{37CBEDB9-88AE-44F0-BED8-ADBA3F4E0229}"/>
              </a:ext>
            </a:extLst>
          </p:cNvPr>
          <p:cNvSpPr>
            <a:spLocks noGrp="1"/>
          </p:cNvSpPr>
          <p:nvPr>
            <p:ph idx="1"/>
          </p:nvPr>
        </p:nvSpPr>
        <p:spPr/>
        <p:txBody>
          <a:bodyPr/>
          <a:lstStyle/>
          <a:p>
            <a:pPr>
              <a:buFont typeface="Wingdings" panose="05000000000000000000" pitchFamily="2" charset="2"/>
              <a:buChar char="Ø"/>
            </a:pPr>
            <a:r>
              <a:rPr lang="en-US" dirty="0">
                <a:hlinkClick r:id="rId2"/>
              </a:rPr>
              <a:t>SIIA Issue Brief: Ethical Principles For Artificial Intelligence And Data Analytics, 2017</a:t>
            </a:r>
            <a:endParaRPr lang="en-US" dirty="0"/>
          </a:p>
          <a:p>
            <a:pPr>
              <a:buFont typeface="Wingdings" panose="05000000000000000000" pitchFamily="2" charset="2"/>
              <a:buChar char="Ø"/>
            </a:pPr>
            <a:endParaRPr lang="en-US" dirty="0"/>
          </a:p>
          <a:p>
            <a:pPr>
              <a:buFont typeface="Wingdings" panose="05000000000000000000" pitchFamily="2" charset="2"/>
              <a:buChar char="Ø"/>
            </a:pPr>
            <a:r>
              <a:rPr lang="en-US" dirty="0">
                <a:hlinkClick r:id="rId2"/>
              </a:rPr>
              <a:t>SIIA</a:t>
            </a:r>
            <a:r>
              <a:rPr lang="en-US" dirty="0">
                <a:hlinkClick r:id="rId3"/>
              </a:rPr>
              <a:t> Issue Brief: New Economic Policy Research On Artificial Intelligence And The Future Of Work, 2017</a:t>
            </a:r>
            <a:endParaRPr lang="en-US" dirty="0"/>
          </a:p>
          <a:p>
            <a:pPr>
              <a:buFont typeface="Wingdings" panose="05000000000000000000" pitchFamily="2" charset="2"/>
              <a:buChar char="Ø"/>
            </a:pPr>
            <a:endParaRPr lang="en-US" dirty="0"/>
          </a:p>
          <a:p>
            <a:pPr>
              <a:buFont typeface="Wingdings" panose="05000000000000000000" pitchFamily="2" charset="2"/>
              <a:buChar char="Ø"/>
            </a:pPr>
            <a:r>
              <a:rPr lang="en-US" dirty="0">
                <a:hlinkClick r:id="rId2"/>
              </a:rPr>
              <a:t>SIIA</a:t>
            </a:r>
            <a:r>
              <a:rPr lang="en-US" dirty="0">
                <a:hlinkClick r:id="rId4"/>
              </a:rPr>
              <a:t> Issue Brief: Algorithmic Fairness, 2016</a:t>
            </a:r>
            <a:r>
              <a:rPr lang="en-US" dirty="0"/>
              <a:t> </a:t>
            </a:r>
          </a:p>
          <a:p>
            <a:pPr>
              <a:buFont typeface="Wingdings" panose="05000000000000000000" pitchFamily="2" charset="2"/>
              <a:buChar char="Ø"/>
            </a:pPr>
            <a:endParaRPr lang="en-US" dirty="0"/>
          </a:p>
          <a:p>
            <a:pPr>
              <a:buFont typeface="Wingdings" panose="05000000000000000000" pitchFamily="2" charset="2"/>
              <a:buChar char="Ø"/>
            </a:pPr>
            <a:r>
              <a:rPr lang="en-US" dirty="0">
                <a:hlinkClick r:id="rId2"/>
              </a:rPr>
              <a:t>SIIA</a:t>
            </a:r>
            <a:r>
              <a:rPr lang="en-US" dirty="0">
                <a:hlinkClick r:id="rId5"/>
              </a:rPr>
              <a:t> Issue Brief: Artificial Intelligence And The Future Of Work, 2016</a:t>
            </a:r>
            <a:endParaRPr lang="en-US" dirty="0"/>
          </a:p>
        </p:txBody>
      </p:sp>
    </p:spTree>
    <p:extLst>
      <p:ext uri="{BB962C8B-B14F-4D97-AF65-F5344CB8AC3E}">
        <p14:creationId xmlns:p14="http://schemas.microsoft.com/office/powerpoint/2010/main" val="15545368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A2A08C-2287-4F42-9662-611214010751}"/>
              </a:ext>
            </a:extLst>
          </p:cNvPr>
          <p:cNvSpPr>
            <a:spLocks noGrp="1"/>
          </p:cNvSpPr>
          <p:nvPr>
            <p:ph type="title"/>
          </p:nvPr>
        </p:nvSpPr>
        <p:spPr/>
        <p:txBody>
          <a:bodyPr/>
          <a:lstStyle/>
          <a:p>
            <a:pPr algn="ctr"/>
            <a:r>
              <a:rPr lang="en-US" dirty="0"/>
              <a:t>What is Artificial Intelligence (AI)?</a:t>
            </a:r>
            <a:br>
              <a:rPr lang="en-US" dirty="0"/>
            </a:br>
            <a:r>
              <a:rPr lang="en-US" dirty="0"/>
              <a:t>Why Does it Matter?</a:t>
            </a:r>
          </a:p>
        </p:txBody>
      </p:sp>
      <p:sp>
        <p:nvSpPr>
          <p:cNvPr id="3" name="Content Placeholder 2">
            <a:extLst>
              <a:ext uri="{FF2B5EF4-FFF2-40B4-BE49-F238E27FC236}">
                <a16:creationId xmlns:a16="http://schemas.microsoft.com/office/drawing/2014/main" id="{CD9EA826-901C-4476-ABD2-68AB02239B06}"/>
              </a:ext>
            </a:extLst>
          </p:cNvPr>
          <p:cNvSpPr>
            <a:spLocks noGrp="1"/>
          </p:cNvSpPr>
          <p:nvPr>
            <p:ph idx="1"/>
          </p:nvPr>
        </p:nvSpPr>
        <p:spPr>
          <a:xfrm>
            <a:off x="609600" y="1782762"/>
            <a:ext cx="10160000" cy="4800600"/>
          </a:xfrm>
        </p:spPr>
        <p:txBody>
          <a:bodyPr>
            <a:normAutofit fontScale="92500" lnSpcReduction="20000"/>
          </a:bodyPr>
          <a:lstStyle/>
          <a:p>
            <a:pPr marL="114300" indent="0">
              <a:buNone/>
            </a:pPr>
            <a:r>
              <a:rPr lang="en-US" dirty="0"/>
              <a:t>AI technologies and systems are considered to comprise of software and/or hardware that can learn to solve complex problems, make predictions or undertake tasks that require human-like sensing (such as vision, speech, and 51 touch), perception, cognition, planning, learning, communication, or physical action. </a:t>
            </a:r>
          </a:p>
          <a:p>
            <a:pPr marL="114300" indent="0">
              <a:buNone/>
            </a:pPr>
            <a:endParaRPr lang="en-US" dirty="0"/>
          </a:p>
          <a:p>
            <a:pPr>
              <a:buFont typeface="Wingdings" panose="05000000000000000000" pitchFamily="2" charset="2"/>
              <a:buChar char="Ø"/>
            </a:pPr>
            <a:r>
              <a:rPr lang="en-US" dirty="0"/>
              <a:t> AI assistants</a:t>
            </a:r>
          </a:p>
          <a:p>
            <a:pPr>
              <a:buFont typeface="Wingdings" panose="05000000000000000000" pitchFamily="2" charset="2"/>
              <a:buChar char="Ø"/>
            </a:pPr>
            <a:r>
              <a:rPr lang="en-US" dirty="0"/>
              <a:t> computer vision systems</a:t>
            </a:r>
          </a:p>
          <a:p>
            <a:pPr>
              <a:buFont typeface="Wingdings" panose="05000000000000000000" pitchFamily="2" charset="2"/>
              <a:buChar char="Ø"/>
            </a:pPr>
            <a:r>
              <a:rPr lang="en-US" dirty="0"/>
              <a:t> biomedical research</a:t>
            </a:r>
          </a:p>
          <a:p>
            <a:pPr>
              <a:buFont typeface="Wingdings" panose="05000000000000000000" pitchFamily="2" charset="2"/>
              <a:buChar char="Ø"/>
            </a:pPr>
            <a:r>
              <a:rPr lang="en-US" dirty="0"/>
              <a:t> unmanned vehicle systems</a:t>
            </a:r>
          </a:p>
          <a:p>
            <a:pPr>
              <a:buFont typeface="Wingdings" panose="05000000000000000000" pitchFamily="2" charset="2"/>
              <a:buChar char="Ø"/>
            </a:pPr>
            <a:r>
              <a:rPr lang="en-US" dirty="0"/>
              <a:t> advanced game-playing software</a:t>
            </a:r>
          </a:p>
          <a:p>
            <a:pPr>
              <a:buFont typeface="Wingdings" panose="05000000000000000000" pitchFamily="2" charset="2"/>
              <a:buChar char="Ø"/>
            </a:pPr>
            <a:r>
              <a:rPr lang="en-US" dirty="0"/>
              <a:t> facial recognition systems </a:t>
            </a:r>
          </a:p>
          <a:p>
            <a:pPr>
              <a:buFont typeface="Wingdings" panose="05000000000000000000" pitchFamily="2" charset="2"/>
              <a:buChar char="Ø"/>
            </a:pPr>
            <a:r>
              <a:rPr lang="en-US" dirty="0"/>
              <a:t> AI in both Information Technology 55 (IT) and Operational Technology (OT). </a:t>
            </a:r>
          </a:p>
          <a:p>
            <a:pPr marL="114300" indent="0">
              <a:buNone/>
            </a:pPr>
            <a:endParaRPr lang="en-US" dirty="0"/>
          </a:p>
          <a:p>
            <a:pPr marL="114300" indent="0">
              <a:buNone/>
            </a:pPr>
            <a:r>
              <a:rPr lang="en-US" dirty="0"/>
              <a:t>From: </a:t>
            </a:r>
            <a:r>
              <a:rPr lang="en-US" dirty="0">
                <a:hlinkClick r:id="rId2"/>
              </a:rPr>
              <a:t>NIST</a:t>
            </a:r>
            <a:r>
              <a:rPr lang="en-US" dirty="0"/>
              <a:t> “U.S. Leadership in AI: A Plan for Federal Engagement in Developing Technical Standards and Related Tools”</a:t>
            </a:r>
          </a:p>
          <a:p>
            <a:pPr>
              <a:buFont typeface="Wingdings" panose="05000000000000000000" pitchFamily="2" charset="2"/>
              <a:buChar char="Ø"/>
            </a:pPr>
            <a:endParaRPr lang="en-US" dirty="0"/>
          </a:p>
          <a:p>
            <a:pPr>
              <a:buFont typeface="Wingdings" panose="05000000000000000000" pitchFamily="2" charset="2"/>
              <a:buChar char="Ø"/>
            </a:pPr>
            <a:endParaRPr lang="en-US" dirty="0"/>
          </a:p>
          <a:p>
            <a:pPr marL="114300" indent="0">
              <a:buNone/>
            </a:pPr>
            <a:endParaRPr lang="en-US" dirty="0"/>
          </a:p>
          <a:p>
            <a:endParaRPr lang="en-US" dirty="0"/>
          </a:p>
          <a:p>
            <a:endParaRPr lang="en-US" dirty="0"/>
          </a:p>
        </p:txBody>
      </p:sp>
    </p:spTree>
    <p:extLst>
      <p:ext uri="{BB962C8B-B14F-4D97-AF65-F5344CB8AC3E}">
        <p14:creationId xmlns:p14="http://schemas.microsoft.com/office/powerpoint/2010/main" val="31789095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9013FB-6565-4E96-8274-B450891E1214}"/>
              </a:ext>
            </a:extLst>
          </p:cNvPr>
          <p:cNvSpPr>
            <a:spLocks noGrp="1"/>
          </p:cNvSpPr>
          <p:nvPr>
            <p:ph type="title"/>
          </p:nvPr>
        </p:nvSpPr>
        <p:spPr/>
        <p:txBody>
          <a:bodyPr/>
          <a:lstStyle/>
          <a:p>
            <a:pPr algn="ctr"/>
            <a:r>
              <a:rPr lang="en-US" dirty="0"/>
              <a:t>How Did We Get Here?</a:t>
            </a:r>
          </a:p>
        </p:txBody>
      </p:sp>
      <p:sp>
        <p:nvSpPr>
          <p:cNvPr id="3" name="Content Placeholder 2">
            <a:extLst>
              <a:ext uri="{FF2B5EF4-FFF2-40B4-BE49-F238E27FC236}">
                <a16:creationId xmlns:a16="http://schemas.microsoft.com/office/drawing/2014/main" id="{77FC036E-8F01-4408-BAA9-78E40ED03D6C}"/>
              </a:ext>
            </a:extLst>
          </p:cNvPr>
          <p:cNvSpPr>
            <a:spLocks noGrp="1"/>
          </p:cNvSpPr>
          <p:nvPr>
            <p:ph idx="1"/>
          </p:nvPr>
        </p:nvSpPr>
        <p:spPr/>
        <p:txBody>
          <a:bodyPr/>
          <a:lstStyle/>
          <a:p>
            <a:endParaRPr lang="en-US" dirty="0"/>
          </a:p>
          <a:p>
            <a:pPr marL="114300" indent="0" algn="ctr">
              <a:buNone/>
            </a:pPr>
            <a:r>
              <a:rPr lang="en-US" dirty="0">
                <a:hlinkClick r:id="rId2"/>
              </a:rPr>
              <a:t>ALGORITHMS JUST GETTING BETTER!  </a:t>
            </a:r>
            <a:endParaRPr lang="en-US" dirty="0"/>
          </a:p>
          <a:p>
            <a:pPr marL="114300" indent="0">
              <a:buNone/>
            </a:pPr>
            <a:endParaRPr lang="en-US" dirty="0"/>
          </a:p>
          <a:p>
            <a:pPr>
              <a:buFont typeface="Wingdings" panose="05000000000000000000" pitchFamily="2" charset="2"/>
              <a:buChar char="Ø"/>
            </a:pPr>
            <a:r>
              <a:rPr lang="en-US" sz="2400" dirty="0">
                <a:hlinkClick r:id="rId3"/>
              </a:rPr>
              <a:t>backpropagation</a:t>
            </a:r>
            <a:r>
              <a:rPr lang="en-US" sz="2400" dirty="0"/>
              <a:t>  </a:t>
            </a:r>
          </a:p>
          <a:p>
            <a:pPr marL="114300" indent="0">
              <a:buNone/>
            </a:pPr>
            <a:endParaRPr lang="en-US" sz="2400" dirty="0"/>
          </a:p>
          <a:p>
            <a:pPr>
              <a:buFont typeface="Wingdings" panose="05000000000000000000" pitchFamily="2" charset="2"/>
              <a:buChar char="Ø"/>
            </a:pPr>
            <a:r>
              <a:rPr lang="en-US" sz="2400" dirty="0">
                <a:hlinkClick r:id="rId4"/>
              </a:rPr>
              <a:t>Generative Adversarial Nets (GANs)</a:t>
            </a:r>
            <a:endParaRPr lang="en-US" sz="2400" dirty="0"/>
          </a:p>
          <a:p>
            <a:pPr>
              <a:buFont typeface="Wingdings" panose="05000000000000000000" pitchFamily="2" charset="2"/>
              <a:buChar char="Ø"/>
            </a:pPr>
            <a:endParaRPr lang="en-US" sz="2400" dirty="0"/>
          </a:p>
          <a:p>
            <a:pPr>
              <a:buFont typeface="Wingdings" panose="05000000000000000000" pitchFamily="2" charset="2"/>
              <a:buChar char="Ø"/>
            </a:pPr>
            <a:r>
              <a:rPr lang="en-US" sz="2400" dirty="0">
                <a:hlinkClick r:id="rId5"/>
              </a:rPr>
              <a:t>Long Short Term Memory Networks</a:t>
            </a:r>
            <a:r>
              <a:rPr lang="en-US" sz="2400" dirty="0"/>
              <a:t>  </a:t>
            </a:r>
          </a:p>
          <a:p>
            <a:pPr>
              <a:buFont typeface="Wingdings" panose="05000000000000000000" pitchFamily="2" charset="2"/>
              <a:buChar char="Ø"/>
            </a:pPr>
            <a:endParaRPr lang="en-US" sz="2400" dirty="0"/>
          </a:p>
          <a:p>
            <a:pPr>
              <a:buFont typeface="Wingdings" panose="05000000000000000000" pitchFamily="2" charset="2"/>
              <a:buChar char="Ø"/>
            </a:pPr>
            <a:r>
              <a:rPr lang="en-US" sz="2400" dirty="0">
                <a:hlinkClick r:id="rId6"/>
              </a:rPr>
              <a:t>Deep Q Learning</a:t>
            </a:r>
            <a:endParaRPr lang="en-US" sz="2400" dirty="0"/>
          </a:p>
        </p:txBody>
      </p:sp>
    </p:spTree>
    <p:extLst>
      <p:ext uri="{BB962C8B-B14F-4D97-AF65-F5344CB8AC3E}">
        <p14:creationId xmlns:p14="http://schemas.microsoft.com/office/powerpoint/2010/main" val="1395031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B8FEDB-0A9E-4541-9E35-89BBDD0B4BE1}"/>
              </a:ext>
            </a:extLst>
          </p:cNvPr>
          <p:cNvSpPr>
            <a:spLocks noGrp="1"/>
          </p:cNvSpPr>
          <p:nvPr>
            <p:ph type="title"/>
          </p:nvPr>
        </p:nvSpPr>
        <p:spPr>
          <a:xfrm>
            <a:off x="609600" y="294529"/>
            <a:ext cx="10160000" cy="1305671"/>
          </a:xfrm>
        </p:spPr>
        <p:txBody>
          <a:bodyPr/>
          <a:lstStyle/>
          <a:p>
            <a:pPr algn="ctr"/>
            <a:br>
              <a:rPr lang="en-US" dirty="0"/>
            </a:br>
            <a:r>
              <a:rPr lang="en-US" dirty="0"/>
              <a:t>Potential Impact of 5G</a:t>
            </a:r>
            <a:br>
              <a:rPr lang="en-US" dirty="0"/>
            </a:br>
            <a:endParaRPr lang="en-US" dirty="0"/>
          </a:p>
        </p:txBody>
      </p:sp>
      <p:sp>
        <p:nvSpPr>
          <p:cNvPr id="3" name="Content Placeholder 2">
            <a:extLst>
              <a:ext uri="{FF2B5EF4-FFF2-40B4-BE49-F238E27FC236}">
                <a16:creationId xmlns:a16="http://schemas.microsoft.com/office/drawing/2014/main" id="{304E4207-2B1B-4C4E-9DE8-90067AC22198}"/>
              </a:ext>
            </a:extLst>
          </p:cNvPr>
          <p:cNvSpPr>
            <a:spLocks noGrp="1"/>
          </p:cNvSpPr>
          <p:nvPr>
            <p:ph idx="1"/>
          </p:nvPr>
        </p:nvSpPr>
        <p:spPr>
          <a:xfrm>
            <a:off x="609600" y="2057400"/>
            <a:ext cx="10160000" cy="4800600"/>
          </a:xfrm>
        </p:spPr>
        <p:txBody>
          <a:bodyPr>
            <a:normAutofit/>
          </a:bodyPr>
          <a:lstStyle/>
          <a:p>
            <a:pPr>
              <a:buFont typeface="Wingdings" panose="05000000000000000000" pitchFamily="2" charset="2"/>
              <a:buChar char="Ø"/>
            </a:pPr>
            <a:r>
              <a:rPr lang="en-US" dirty="0"/>
              <a:t> Actually 5G will be a huge </a:t>
            </a:r>
            <a:r>
              <a:rPr lang="en-US" dirty="0">
                <a:hlinkClick r:id="rId2"/>
              </a:rPr>
              <a:t>enabler</a:t>
            </a:r>
            <a:r>
              <a:rPr lang="en-US" dirty="0"/>
              <a:t> of AI…   </a:t>
            </a:r>
          </a:p>
          <a:p>
            <a:pPr marL="114300" indent="0">
              <a:buNone/>
            </a:pPr>
            <a:endParaRPr lang="en-US" dirty="0"/>
          </a:p>
          <a:p>
            <a:pPr>
              <a:buFont typeface="Wingdings" panose="05000000000000000000" pitchFamily="2" charset="2"/>
              <a:buChar char="Ø"/>
            </a:pPr>
            <a:r>
              <a:rPr lang="en-US" dirty="0"/>
              <a:t>Quite a bit </a:t>
            </a:r>
            <a:r>
              <a:rPr lang="en-US" dirty="0">
                <a:hlinkClick r:id="rId3"/>
              </a:rPr>
              <a:t>written</a:t>
            </a:r>
            <a:r>
              <a:rPr lang="en-US" dirty="0"/>
              <a:t> about how AI and 5G can enable applications “at the edge” – think autonomous vehicles.  Note that storing sensitive data “at the edge” could have positive privacy/security implications.  </a:t>
            </a:r>
          </a:p>
          <a:p>
            <a:pPr marL="114300" indent="0">
              <a:buNone/>
            </a:pPr>
            <a:r>
              <a:rPr lang="en-US" dirty="0"/>
              <a:t>	</a:t>
            </a:r>
          </a:p>
          <a:p>
            <a:pPr marL="114300" indent="0">
              <a:buNone/>
            </a:pPr>
            <a:endParaRPr lang="en-US" dirty="0"/>
          </a:p>
        </p:txBody>
      </p:sp>
    </p:spTree>
    <p:extLst>
      <p:ext uri="{BB962C8B-B14F-4D97-AF65-F5344CB8AC3E}">
        <p14:creationId xmlns:p14="http://schemas.microsoft.com/office/powerpoint/2010/main" val="1355403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4691B-4EBA-4238-9CD1-AD1D5C76ECAA}"/>
              </a:ext>
            </a:extLst>
          </p:cNvPr>
          <p:cNvSpPr>
            <a:spLocks noGrp="1"/>
          </p:cNvSpPr>
          <p:nvPr>
            <p:ph type="title"/>
          </p:nvPr>
        </p:nvSpPr>
        <p:spPr/>
        <p:txBody>
          <a:bodyPr/>
          <a:lstStyle/>
          <a:p>
            <a:pPr algn="ctr"/>
            <a:r>
              <a:rPr lang="en-US" dirty="0"/>
              <a:t>Where Are We Going?</a:t>
            </a:r>
          </a:p>
        </p:txBody>
      </p:sp>
      <p:sp>
        <p:nvSpPr>
          <p:cNvPr id="3" name="Content Placeholder 2">
            <a:extLst>
              <a:ext uri="{FF2B5EF4-FFF2-40B4-BE49-F238E27FC236}">
                <a16:creationId xmlns:a16="http://schemas.microsoft.com/office/drawing/2014/main" id="{05E65ACB-1D60-4B0A-80A1-46BC7B847636}"/>
              </a:ext>
            </a:extLst>
          </p:cNvPr>
          <p:cNvSpPr>
            <a:spLocks noGrp="1"/>
          </p:cNvSpPr>
          <p:nvPr>
            <p:ph idx="1"/>
          </p:nvPr>
        </p:nvSpPr>
        <p:spPr/>
        <p:txBody>
          <a:bodyPr>
            <a:normAutofit/>
          </a:bodyPr>
          <a:lstStyle/>
          <a:p>
            <a:pPr>
              <a:buFont typeface="Wingdings" panose="05000000000000000000" pitchFamily="2" charset="2"/>
              <a:buChar char="Ø"/>
            </a:pPr>
            <a:r>
              <a:rPr lang="en-US" sz="2400" dirty="0"/>
              <a:t>Three new reports combine to suggest these answers: </a:t>
            </a:r>
          </a:p>
          <a:p>
            <a:pPr lvl="1">
              <a:buFont typeface="Wingdings" panose="05000000000000000000" pitchFamily="2" charset="2"/>
              <a:buChar char="Ø"/>
            </a:pPr>
            <a:r>
              <a:rPr lang="en-US" sz="2400" dirty="0"/>
              <a:t>It can probably do less right now than you think. </a:t>
            </a:r>
          </a:p>
          <a:p>
            <a:pPr lvl="1">
              <a:buFont typeface="Wingdings" panose="05000000000000000000" pitchFamily="2" charset="2"/>
              <a:buChar char="Ø"/>
            </a:pPr>
            <a:r>
              <a:rPr lang="en-US" sz="2400" dirty="0"/>
              <a:t>It will eventually do more than you probably think, in more places than you probably think, and will probably evolve faster than powerful technologies have in the past.</a:t>
            </a:r>
          </a:p>
          <a:p>
            <a:pPr marL="114300" indent="0">
              <a:buNone/>
            </a:pPr>
            <a:r>
              <a:rPr lang="en-US" sz="2400" dirty="0"/>
              <a:t> </a:t>
            </a:r>
            <a:br>
              <a:rPr lang="en-US" sz="2400" dirty="0"/>
            </a:br>
            <a:r>
              <a:rPr lang="en-US" sz="2400" dirty="0"/>
              <a:t>- Steve </a:t>
            </a:r>
            <a:r>
              <a:rPr lang="en-US" sz="2400" dirty="0" err="1"/>
              <a:t>Lohr</a:t>
            </a:r>
            <a:r>
              <a:rPr lang="en-US" sz="2400" dirty="0"/>
              <a:t>, </a:t>
            </a:r>
            <a:r>
              <a:rPr lang="en-US" sz="2400" dirty="0">
                <a:hlinkClick r:id="rId2"/>
              </a:rPr>
              <a:t>NYT</a:t>
            </a:r>
            <a:r>
              <a:rPr lang="en-US" sz="2400" dirty="0"/>
              <a:t>, November 30, 2017</a:t>
            </a:r>
          </a:p>
          <a:p>
            <a:pPr marL="114300" indent="0">
              <a:buNone/>
            </a:pPr>
            <a:endParaRPr lang="en-US" sz="2400" dirty="0"/>
          </a:p>
          <a:p>
            <a:pPr marL="114300" indent="0">
              <a:buNone/>
            </a:pPr>
            <a:endParaRPr lang="en-US" sz="2400" dirty="0"/>
          </a:p>
        </p:txBody>
      </p:sp>
    </p:spTree>
    <p:extLst>
      <p:ext uri="{BB962C8B-B14F-4D97-AF65-F5344CB8AC3E}">
        <p14:creationId xmlns:p14="http://schemas.microsoft.com/office/powerpoint/2010/main" val="29792186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djacency">
  <a:themeElements>
    <a:clrScheme name="Custom 8">
      <a:dk1>
        <a:sysClr val="windowText" lastClr="000000"/>
      </a:dk1>
      <a:lt1>
        <a:sysClr val="window" lastClr="FFFFFF"/>
      </a:lt1>
      <a:dk2>
        <a:srgbClr val="073E87"/>
      </a:dk2>
      <a:lt2>
        <a:srgbClr val="C6E7FC"/>
      </a:lt2>
      <a:accent1>
        <a:srgbClr val="92D050"/>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Adjacency</Template>
  <TotalTime>2552</TotalTime>
  <Words>3089</Words>
  <Application>Microsoft Office PowerPoint</Application>
  <PresentationFormat>Widescreen</PresentationFormat>
  <Paragraphs>271</Paragraphs>
  <Slides>37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37</vt:i4>
      </vt:variant>
    </vt:vector>
  </HeadingPairs>
  <TitlesOfParts>
    <vt:vector size="42" baseType="lpstr">
      <vt:lpstr>Arial</vt:lpstr>
      <vt:lpstr>Calibri</vt:lpstr>
      <vt:lpstr>Cambria</vt:lpstr>
      <vt:lpstr>Wingdings</vt:lpstr>
      <vt:lpstr>Adjacency</vt:lpstr>
      <vt:lpstr>AI AND REGULATION: The Broader Picture</vt:lpstr>
      <vt:lpstr>PowerPoint Presentation</vt:lpstr>
      <vt:lpstr>PowerPoint Presentation</vt:lpstr>
      <vt:lpstr>What Should You Get Out of This Presentation?</vt:lpstr>
      <vt:lpstr>Resources</vt:lpstr>
      <vt:lpstr>What is Artificial Intelligence (AI)? Why Does it Matter?</vt:lpstr>
      <vt:lpstr>How Did We Get Here?</vt:lpstr>
      <vt:lpstr> Potential Impact of 5G </vt:lpstr>
      <vt:lpstr>Where Are We Going?</vt:lpstr>
      <vt:lpstr>Impact On Jobs Unclear</vt:lpstr>
      <vt:lpstr>How is the World Regulating AI? </vt:lpstr>
      <vt:lpstr>OECD AI Principles</vt:lpstr>
      <vt:lpstr>OECD Principles Continued</vt:lpstr>
      <vt:lpstr>OECD Principles Continued</vt:lpstr>
      <vt:lpstr>United States Strategy</vt:lpstr>
      <vt:lpstr>Strategy 3 Is of Greatest Interest</vt:lpstr>
      <vt:lpstr>Strategy 3 Continued</vt:lpstr>
      <vt:lpstr>Standards Are Key for Operationalization</vt:lpstr>
      <vt:lpstr>Tools Are Also Needed</vt:lpstr>
      <vt:lpstr>EU High-Level Expert Group on AI</vt:lpstr>
      <vt:lpstr>High-Level Expert Group  Continued</vt:lpstr>
      <vt:lpstr>International AI Approaches </vt:lpstr>
      <vt:lpstr>How Should We Regulate AI?</vt:lpstr>
      <vt:lpstr>Examples of Applications</vt:lpstr>
      <vt:lpstr>Examples of AI Impact On Law, Regulation, Trade Agreements</vt:lpstr>
      <vt:lpstr>“Conflation” is an Issue</vt:lpstr>
      <vt:lpstr>Take A Look At The GDPR</vt:lpstr>
      <vt:lpstr>Article 22 Needs to be Read  Together with Recital 71</vt:lpstr>
      <vt:lpstr>Report On Automated Decision-Making in the EU </vt:lpstr>
      <vt:lpstr>United States:  Focus is on Bias And Explainability</vt:lpstr>
      <vt:lpstr>Senators Wyden-Booker Proposal</vt:lpstr>
      <vt:lpstr>What Should Companies Do? </vt:lpstr>
      <vt:lpstr>Text and Data Mining</vt:lpstr>
      <vt:lpstr>Trade Agreements</vt:lpstr>
      <vt:lpstr>Lessons</vt:lpstr>
      <vt:lpstr>Be on the Lookout for Unexpected Law and Regulation!</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U.S.-EU SAFE HARBOR FRAMEWORK AND THE  EU-US PRIVACY SHIELD</dc:title>
  <dc:creator>Carl Schonander</dc:creator>
  <cp:lastModifiedBy>Diane Pinto</cp:lastModifiedBy>
  <cp:revision>326</cp:revision>
  <cp:lastPrinted>2017-12-14T20:14:18Z</cp:lastPrinted>
  <dcterms:created xsi:type="dcterms:W3CDTF">2016-04-12T15:48:21Z</dcterms:created>
  <dcterms:modified xsi:type="dcterms:W3CDTF">2019-07-16T13:14:30Z</dcterms:modified>
</cp:coreProperties>
</file>